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58" r:id="rId7"/>
    <p:sldId id="293" r:id="rId8"/>
    <p:sldId id="312" r:id="rId9"/>
    <p:sldId id="327" r:id="rId10"/>
    <p:sldId id="289" r:id="rId11"/>
    <p:sldId id="314" r:id="rId12"/>
    <p:sldId id="316" r:id="rId13"/>
    <p:sldId id="317" r:id="rId14"/>
    <p:sldId id="318" r:id="rId15"/>
    <p:sldId id="319" r:id="rId16"/>
    <p:sldId id="320" r:id="rId17"/>
    <p:sldId id="313" r:id="rId18"/>
    <p:sldId id="321" r:id="rId19"/>
    <p:sldId id="323" r:id="rId20"/>
    <p:sldId id="322" r:id="rId21"/>
    <p:sldId id="324" r:id="rId22"/>
    <p:sldId id="325" r:id="rId23"/>
    <p:sldId id="326" r:id="rId24"/>
    <p:sldId id="290" r:id="rId25"/>
    <p:sldId id="306" r:id="rId26"/>
    <p:sldId id="328" r:id="rId27"/>
    <p:sldId id="301" r:id="rId28"/>
    <p:sldId id="329" r:id="rId29"/>
    <p:sldId id="330" r:id="rId30"/>
    <p:sldId id="331" r:id="rId31"/>
    <p:sldId id="315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291" r:id="rId47"/>
    <p:sldId id="310" r:id="rId48"/>
    <p:sldId id="346" r:id="rId49"/>
    <p:sldId id="347" r:id="rId50"/>
    <p:sldId id="348" r:id="rId51"/>
    <p:sldId id="349" r:id="rId52"/>
    <p:sldId id="292" r:id="rId53"/>
    <p:sldId id="311" r:id="rId54"/>
    <p:sldId id="350" r:id="rId55"/>
    <p:sldId id="352" r:id="rId56"/>
    <p:sldId id="351" r:id="rId57"/>
    <p:sldId id="279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EE3"/>
    <a:srgbClr val="6497B1"/>
    <a:srgbClr val="393939"/>
    <a:srgbClr val="04396C"/>
    <a:srgbClr val="1E3252"/>
    <a:srgbClr val="AEAFA9"/>
    <a:srgbClr val="418A9D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42DD2-3CD5-43C5-AF18-4C93C0F75A58}" v="1082" dt="2022-01-27T21:24:56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112588" y="6614007"/>
            <a:ext cx="2076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112588" y="6614007"/>
            <a:ext cx="2076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KTBrain/KoBERT" TargetMode="External"/><Relationship Id="rId3" Type="http://schemas.openxmlformats.org/officeDocument/2006/relationships/hyperlink" Target="https://github.com/e9t/nsmc/" TargetMode="External"/><Relationship Id="rId7" Type="http://schemas.openxmlformats.org/officeDocument/2006/relationships/hyperlink" Target="https://complexoftaste.tistory.com/2" TargetMode="External"/><Relationship Id="rId2" Type="http://schemas.openxmlformats.org/officeDocument/2006/relationships/hyperlink" Target="https://tech-diary.tistory.com/31?category=95258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oit1302.tistory.com/159#6.%EC%95%9E%EC%9C%BC%EB%A1%9C%EC%9D%98%EA%B8%B0%EB%8C%80" TargetMode="External"/><Relationship Id="rId11" Type="http://schemas.openxmlformats.org/officeDocument/2006/relationships/hyperlink" Target="https://somjang.tistory.com/entry/Keras%EA%B8%B0%EC%82%AC-%EC%A0%9C%EB%AA%A9%EC%9D%84-%EA%B0%80%EC%A7%80%EA%B3%A0-%EA%B8%8D%EC%A0%95-%EB%B6%80%EC%A0%95-%EC%A4%91%EB%A6%BD-%EB%B6%84%EB%A5%98%ED%95%98%EB%8A%94-%EB%AA%A8%EB%8D%B8-%EB%A7%8C%EB%93%A4%EC%96%B4%EB%B3%B4%EA%B8%B0#google_vignette" TargetMode="External"/><Relationship Id="rId5" Type="http://schemas.openxmlformats.org/officeDocument/2006/relationships/hyperlink" Target="https://wikidocs.net/44249" TargetMode="External"/><Relationship Id="rId10" Type="http://schemas.openxmlformats.org/officeDocument/2006/relationships/hyperlink" Target="https://blog.naver.com/dalgoon02121/222051184805" TargetMode="External"/><Relationship Id="rId4" Type="http://schemas.openxmlformats.org/officeDocument/2006/relationships/hyperlink" Target="https://techblog-history-younghunjo1.tistory.com/111?category=924148" TargetMode="External"/><Relationship Id="rId9" Type="http://schemas.openxmlformats.org/officeDocument/2006/relationships/hyperlink" Target="https://blog.naver.com/reasoninlife/222574624867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843099" y="4346555"/>
            <a:ext cx="25058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고선욱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장현영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제로베이스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네카라쿠배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온라인 데이터 사이언스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18FDB-FF2F-4ADA-A0BE-3AEC35359068}"/>
              </a:ext>
            </a:extLst>
          </p:cNvPr>
          <p:cNvSpPr txBox="1"/>
          <p:nvPr/>
        </p:nvSpPr>
        <p:spPr>
          <a:xfrm>
            <a:off x="1093694" y="2647584"/>
            <a:ext cx="103900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금융 뉴스 헤드라인 감성분석을 통한 주가 종목 변동성 예측</a:t>
            </a:r>
            <a:endParaRPr lang="en-US" altLang="ko-KR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(NLP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Sentiment Analysis)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D3552-503D-445F-B845-6E811447E85C}"/>
              </a:ext>
            </a:extLst>
          </p:cNvPr>
          <p:cNvSpPr txBox="1"/>
          <p:nvPr/>
        </p:nvSpPr>
        <p:spPr>
          <a:xfrm>
            <a:off x="875104" y="676095"/>
            <a:ext cx="191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04FE53-81B7-46DD-A106-8024D97ABCDC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021B2F6-CD18-442C-9ACE-594045E253D9}"/>
              </a:ext>
            </a:extLst>
          </p:cNvPr>
          <p:cNvGrpSpPr/>
          <p:nvPr/>
        </p:nvGrpSpPr>
        <p:grpSpPr>
          <a:xfrm>
            <a:off x="5730936" y="1916688"/>
            <a:ext cx="6183104" cy="3558760"/>
            <a:chOff x="-554892" y="5390667"/>
            <a:chExt cx="5260831" cy="260542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8A125A-6FD9-47B2-A331-FA74AB4566F3}"/>
                </a:ext>
              </a:extLst>
            </p:cNvPr>
            <p:cNvSpPr txBox="1"/>
            <p:nvPr/>
          </p:nvSpPr>
          <p:spPr>
            <a:xfrm>
              <a:off x="-244281" y="5878008"/>
              <a:ext cx="4950220" cy="2118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effectLst/>
                  <a:latin typeface="+mj-ea"/>
                  <a:ea typeface="+mj-ea"/>
                </a:rPr>
                <a:t>- 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전체 헤드라인 중 특정 키워드로 시작하는 헤드라인 제거</a:t>
              </a:r>
              <a:endParaRPr lang="en-US" altLang="ko-KR" sz="1400" b="1" dirty="0">
                <a:effectLst/>
                <a:latin typeface="+mj-ea"/>
                <a:ea typeface="+mj-ea"/>
              </a:endParaRPr>
            </a:p>
            <a:p>
              <a:endParaRPr lang="en-US" altLang="ko-KR" sz="1400" b="1" dirty="0">
                <a:latin typeface="+mj-ea"/>
                <a:ea typeface="+mj-ea"/>
              </a:endParaRPr>
            </a:p>
            <a:p>
              <a:r>
                <a:rPr lang="en-US" altLang="ko-KR" sz="1400" b="1" dirty="0">
                  <a:latin typeface="+mj-ea"/>
                  <a:ea typeface="+mj-ea"/>
                </a:rPr>
                <a:t>- </a:t>
              </a:r>
              <a:r>
                <a:rPr lang="ko-KR" altLang="en-US" sz="1400" b="1" dirty="0">
                  <a:latin typeface="+mj-ea"/>
                  <a:ea typeface="+mj-ea"/>
                </a:rPr>
                <a:t>삭제 키워드</a:t>
              </a:r>
              <a:endParaRPr lang="en-US" altLang="ko-KR" sz="1400" b="1" dirty="0">
                <a:effectLst/>
                <a:latin typeface="+mj-ea"/>
                <a:ea typeface="+mj-ea"/>
              </a:endParaRPr>
            </a:p>
            <a:p>
              <a:endParaRPr lang="en-US" altLang="ko-KR" sz="1400" b="1" dirty="0">
                <a:effectLst/>
                <a:latin typeface="+mj-ea"/>
                <a:ea typeface="+mj-ea"/>
              </a:endParaRPr>
            </a:p>
            <a:p>
              <a:r>
                <a:rPr lang="en-US" altLang="ko-KR" sz="1400" b="1" dirty="0">
                  <a:effectLst/>
                  <a:latin typeface="+mj-ea"/>
                  <a:ea typeface="+mj-ea"/>
                </a:rPr>
                <a:t>[</a:t>
              </a:r>
              <a:r>
                <a:rPr lang="ko-KR" altLang="en-US" sz="1400" b="1" dirty="0" err="1">
                  <a:effectLst/>
                  <a:latin typeface="+mj-ea"/>
                  <a:ea typeface="+mj-ea"/>
                </a:rPr>
                <a:t>생톡관심종목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], [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사진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], [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포토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], [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부고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], [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인사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], [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부음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],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 </a:t>
              </a:r>
              <a:endParaRPr lang="en-US" altLang="ko-KR" sz="1400" b="1" dirty="0">
                <a:effectLst/>
                <a:latin typeface="+mj-ea"/>
                <a:ea typeface="+mj-ea"/>
              </a:endParaRPr>
            </a:p>
            <a:p>
              <a:r>
                <a:rPr lang="en-US" altLang="ko-KR" sz="1400" b="1" dirty="0">
                  <a:effectLst/>
                  <a:latin typeface="+mj-ea"/>
                  <a:ea typeface="+mj-ea"/>
                </a:rPr>
                <a:t>&lt;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표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&gt;, [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프로필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], [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오늘의 메모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], [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집중관찰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], &lt;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오늘의 </a:t>
              </a:r>
              <a:r>
                <a:rPr lang="ko-KR" altLang="en-US" sz="1400" b="1" dirty="0" err="1">
                  <a:effectLst/>
                  <a:latin typeface="+mj-ea"/>
                  <a:ea typeface="+mj-ea"/>
                </a:rPr>
                <a:t>화제주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&gt;,</a:t>
              </a:r>
            </a:p>
            <a:p>
              <a:r>
                <a:rPr lang="en-US" altLang="ko-KR" sz="1400" b="1" dirty="0">
                  <a:effectLst/>
                  <a:latin typeface="+mj-ea"/>
                  <a:ea typeface="+mj-ea"/>
                </a:rPr>
                <a:t>[</a:t>
              </a:r>
              <a:r>
                <a:rPr lang="ko-KR" altLang="en-US" sz="1400" b="1" dirty="0" err="1">
                  <a:effectLst/>
                  <a:latin typeface="+mj-ea"/>
                  <a:ea typeface="+mj-ea"/>
                </a:rPr>
                <a:t>특징주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], [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게임소개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], [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업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&amp;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다운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]</a:t>
              </a:r>
            </a:p>
            <a:p>
              <a:endParaRPr lang="en-US" altLang="ko-KR" sz="1400" b="1" dirty="0">
                <a:latin typeface="+mj-ea"/>
                <a:ea typeface="+mj-ea"/>
              </a:endParaRPr>
            </a:p>
            <a:p>
              <a:r>
                <a:rPr lang="ko-KR" altLang="en-US" sz="1400" b="1" dirty="0">
                  <a:effectLst/>
                  <a:latin typeface="+mj-ea"/>
                  <a:ea typeface="+mj-ea"/>
                </a:rPr>
                <a:t>전체 헤드라인에서 </a:t>
              </a:r>
              <a:r>
                <a:rPr lang="en-US" altLang="ko-KR" sz="1400" b="1" dirty="0">
                  <a:effectLst/>
                  <a:latin typeface="+mj-ea"/>
                  <a:ea typeface="+mj-ea"/>
                </a:rPr>
                <a:t>3000</a:t>
              </a:r>
              <a:r>
                <a:rPr lang="ko-KR" altLang="en-US" sz="1400" b="1" dirty="0">
                  <a:effectLst/>
                  <a:latin typeface="+mj-ea"/>
                  <a:ea typeface="+mj-ea"/>
                </a:rPr>
                <a:t>여개 정도 삭제</a:t>
              </a:r>
              <a:endParaRPr lang="en-US" altLang="ko-KR" sz="1400" b="1" dirty="0">
                <a:effectLst/>
                <a:latin typeface="+mj-ea"/>
                <a:ea typeface="+mj-ea"/>
              </a:endParaRPr>
            </a:p>
            <a:p>
              <a:endParaRPr lang="en-US" altLang="ko-KR" sz="1400" b="1" dirty="0">
                <a:latin typeface="+mj-ea"/>
                <a:ea typeface="+mj-ea"/>
              </a:endParaRPr>
            </a:p>
            <a:p>
              <a:r>
                <a:rPr lang="en-US" altLang="ko-KR" sz="1400" b="1" dirty="0">
                  <a:effectLst/>
                  <a:latin typeface="+mj-ea"/>
                  <a:ea typeface="+mj-ea"/>
                </a:rPr>
                <a:t>+ </a:t>
              </a:r>
              <a:r>
                <a:rPr lang="ko-KR" altLang="en-US" sz="1400" b="1" dirty="0">
                  <a:latin typeface="+mj-ea"/>
                  <a:ea typeface="+mj-ea"/>
                </a:rPr>
                <a:t>해당일의 코스피 가격</a:t>
              </a:r>
              <a:r>
                <a:rPr lang="en-US" altLang="ko-KR" sz="1400" b="1" dirty="0">
                  <a:latin typeface="+mj-ea"/>
                  <a:ea typeface="+mj-ea"/>
                </a:rPr>
                <a:t>,</a:t>
              </a:r>
              <a:r>
                <a:rPr lang="ko-KR" altLang="en-US" sz="1400" b="1" dirty="0">
                  <a:latin typeface="+mj-ea"/>
                  <a:ea typeface="+mj-ea"/>
                </a:rPr>
                <a:t>시장을 말그대로 중계해주는 키워드인 시황 키워드도 노이즈로 판단 </a:t>
              </a:r>
              <a:r>
                <a:rPr lang="en-US" altLang="ko-KR" sz="1400" b="1" dirty="0">
                  <a:latin typeface="+mj-ea"/>
                  <a:ea typeface="+mj-ea"/>
                </a:rPr>
                <a:t>8000</a:t>
              </a:r>
              <a:r>
                <a:rPr lang="ko-KR" altLang="en-US" sz="1400" b="1" dirty="0">
                  <a:latin typeface="+mj-ea"/>
                  <a:ea typeface="+mj-ea"/>
                </a:rPr>
                <a:t>여개 정도 삭제 </a:t>
              </a:r>
              <a:r>
                <a:rPr lang="en-US" altLang="ko-KR" sz="1400" b="1" dirty="0">
                  <a:latin typeface="+mj-ea"/>
                  <a:ea typeface="+mj-ea"/>
                </a:rPr>
                <a:t>(n-gram </a:t>
              </a:r>
              <a:r>
                <a:rPr lang="ko-KR" altLang="en-US" sz="1400" b="1" dirty="0">
                  <a:latin typeface="+mj-ea"/>
                  <a:ea typeface="+mj-ea"/>
                </a:rPr>
                <a:t>기준 삭제</a:t>
              </a:r>
              <a:r>
                <a:rPr lang="en-US" altLang="ko-KR" sz="1400" b="1" dirty="0">
                  <a:latin typeface="+mj-ea"/>
                  <a:ea typeface="+mj-ea"/>
                </a:rPr>
                <a:t>)</a:t>
              </a:r>
              <a:endParaRPr lang="ko-KR" altLang="en-US" sz="1400" b="1" dirty="0">
                <a:effectLst/>
                <a:latin typeface="+mj-ea"/>
                <a:ea typeface="+mj-ea"/>
              </a:endParaRPr>
            </a:p>
            <a:p>
              <a:pPr algn="just"/>
              <a:endParaRPr lang="en-US" altLang="ko-KR" sz="1400" b="1" spc="-150" dirty="0">
                <a:latin typeface="+mj-ea"/>
                <a:ea typeface="+mj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2A41019-5F18-4DA7-ACF5-3FFD70C3D674}"/>
                </a:ext>
              </a:extLst>
            </p:cNvPr>
            <p:cNvSpPr txBox="1"/>
            <p:nvPr/>
          </p:nvSpPr>
          <p:spPr>
            <a:xfrm>
              <a:off x="-554892" y="5390667"/>
              <a:ext cx="5260831" cy="292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3.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특정 종목의 상승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/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하락과 무관하다고 판단되는 헤드라인 제거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A24490-2C93-4E06-96D7-9A56F3A05B04}"/>
              </a:ext>
            </a:extLst>
          </p:cNvPr>
          <p:cNvSpPr txBox="1"/>
          <p:nvPr/>
        </p:nvSpPr>
        <p:spPr>
          <a:xfrm>
            <a:off x="1214365" y="4454686"/>
            <a:ext cx="33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노이즈라고 판단한 삭제 키워드 헤드라인 일부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764AE8-8752-4546-AA48-F549BEF747A2}"/>
              </a:ext>
            </a:extLst>
          </p:cNvPr>
          <p:cNvSpPr txBox="1"/>
          <p:nvPr/>
        </p:nvSpPr>
        <p:spPr>
          <a:xfrm>
            <a:off x="1198322" y="6083765"/>
            <a:ext cx="34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 상황에 대한 중계 알려주는 시황 키워드 일부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38F890-9EAA-4C33-A6BE-B5010FB5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0" y="1434752"/>
            <a:ext cx="5255558" cy="28931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AD4077-AF2D-4C77-B841-A7A3C866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0" y="4858518"/>
            <a:ext cx="5255559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D3552-503D-445F-B845-6E811447E85C}"/>
              </a:ext>
            </a:extLst>
          </p:cNvPr>
          <p:cNvSpPr txBox="1"/>
          <p:nvPr/>
        </p:nvSpPr>
        <p:spPr>
          <a:xfrm>
            <a:off x="875104" y="676095"/>
            <a:ext cx="191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04FE53-81B7-46DD-A106-8024D97ABCDC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021B2F6-CD18-442C-9ACE-594045E253D9}"/>
              </a:ext>
            </a:extLst>
          </p:cNvPr>
          <p:cNvGrpSpPr/>
          <p:nvPr/>
        </p:nvGrpSpPr>
        <p:grpSpPr>
          <a:xfrm>
            <a:off x="4412659" y="1132672"/>
            <a:ext cx="7288746" cy="5623412"/>
            <a:chOff x="-782596" y="5426890"/>
            <a:chExt cx="5344004" cy="224403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8A125A-6FD9-47B2-A331-FA74AB4566F3}"/>
                </a:ext>
              </a:extLst>
            </p:cNvPr>
            <p:cNvSpPr txBox="1"/>
            <p:nvPr/>
          </p:nvSpPr>
          <p:spPr>
            <a:xfrm>
              <a:off x="-388812" y="5705822"/>
              <a:ext cx="4950220" cy="1965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b="1" spc="-150" dirty="0">
                  <a:latin typeface="+mj-ea"/>
                  <a:ea typeface="+mj-ea"/>
                </a:rPr>
                <a:t>-  </a:t>
              </a:r>
              <a:r>
                <a:rPr lang="ko-KR" altLang="en-US" sz="1400" b="1" spc="-150" dirty="0">
                  <a:latin typeface="+mj-ea"/>
                  <a:ea typeface="+mj-ea"/>
                </a:rPr>
                <a:t>구두점  </a:t>
              </a:r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r>
                <a:rPr lang="en-US" altLang="ko-KR" sz="1400" b="1" spc="-150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en-US" altLang="ko-KR" sz="1200" b="1" spc="-150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“</a:t>
              </a:r>
              <a:r>
                <a:rPr lang="ko-KR" altLang="en-US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공모가 </a:t>
              </a:r>
              <a:r>
                <a:rPr lang="en-US" altLang="ko-KR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10% </a:t>
              </a:r>
              <a:r>
                <a:rPr lang="ko-KR" altLang="en-US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프리미엄에도 청약경쟁률 </a:t>
              </a:r>
              <a:r>
                <a:rPr lang="en-US" altLang="ko-KR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663</a:t>
              </a:r>
              <a:r>
                <a:rPr lang="ko-KR" altLang="en-US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 </a:t>
              </a:r>
              <a:r>
                <a:rPr lang="en-US" altLang="ko-KR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1···POSCO </a:t>
              </a:r>
              <a:r>
                <a:rPr lang="ko-KR" altLang="en-US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관련종목 흥행 성공</a:t>
              </a:r>
              <a:r>
                <a:rPr lang="en-US" altLang="ko-KR" sz="1200" b="1" spc="-150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”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endParaRPr lang="en-US" altLang="ko-KR" sz="14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en-US" altLang="ko-KR" sz="1400" b="1" spc="-150" dirty="0">
                  <a:latin typeface="+mj-ea"/>
                  <a:ea typeface="+mj-ea"/>
                </a:rPr>
                <a:t>-   </a:t>
              </a:r>
              <a:r>
                <a:rPr lang="ko-KR" altLang="en-US" sz="1400" b="1" spc="-150" dirty="0">
                  <a:latin typeface="+mj-ea"/>
                  <a:ea typeface="+mj-ea"/>
                </a:rPr>
                <a:t>한자</a:t>
              </a:r>
              <a:r>
                <a:rPr lang="en-US" altLang="ko-KR" sz="1400" b="1" spc="-150" dirty="0">
                  <a:latin typeface="+mj-ea"/>
                  <a:ea typeface="+mj-ea"/>
                </a:rPr>
                <a:t>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“</a:t>
              </a:r>
              <a:r>
                <a:rPr lang="ko-KR" altLang="en-US" sz="1200" b="1" dirty="0">
                  <a:effectLst/>
                  <a:latin typeface="새굴림" panose="02030600000101010101" pitchFamily="18" charset="-127"/>
                  <a:ea typeface="새굴림" panose="02030600000101010101" pitchFamily="18" charset="-127"/>
                </a:rPr>
                <a:t>韓中</a:t>
              </a:r>
              <a:r>
                <a:rPr lang="ko-KR" altLang="en-US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무역갈등 현실화</a:t>
              </a:r>
              <a:r>
                <a:rPr lang="en-US" altLang="ko-KR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r>
                <a:rPr lang="ko-KR" altLang="en-US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원자재 수급 비상</a:t>
              </a:r>
              <a:r>
                <a:rPr lang="en-US" altLang="ko-KR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”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“</a:t>
              </a:r>
              <a:r>
                <a:rPr lang="ko-KR" altLang="en-US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文</a:t>
              </a:r>
              <a:r>
                <a:rPr lang="en-US" altLang="ko-KR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삼성전자 반도체 공장 방문</a:t>
              </a:r>
              <a:r>
                <a:rPr lang="en-US" altLang="ko-KR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이재용 부회장과 대면</a:t>
              </a:r>
              <a:r>
                <a:rPr lang="en-US" altLang="ko-KR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”</a:t>
              </a:r>
              <a:endParaRPr lang="ko-KR" altLang="en-US" sz="12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“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한국</a:t>
              </a:r>
              <a:r>
                <a:rPr lang="ko-KR" altLang="en-US" sz="1200" b="1" spc="-15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銀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시중금리  인상 고려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”</a:t>
              </a:r>
            </a:p>
            <a:p>
              <a:pPr algn="just"/>
              <a:endParaRPr lang="en-US" altLang="ko-KR" sz="14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en-US" altLang="ko-KR" sz="1400" b="1" spc="-150" dirty="0">
                  <a:latin typeface="+mj-ea"/>
                  <a:ea typeface="+mj-ea"/>
                </a:rPr>
                <a:t>-  </a:t>
              </a:r>
              <a:r>
                <a:rPr lang="ko-KR" altLang="en-US" sz="1400" b="1" spc="-150" dirty="0">
                  <a:latin typeface="+mj-ea"/>
                  <a:ea typeface="+mj-ea"/>
                </a:rPr>
                <a:t>영어</a:t>
              </a:r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“SK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하이닉스 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OCI </a:t>
              </a:r>
              <a:r>
                <a:rPr lang="ko-KR" altLang="en-US" sz="1200" b="1" spc="-15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머리티얼스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M&amp;A 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협약</a:t>
              </a:r>
              <a:r>
                <a:rPr lang="en-US" altLang="ko-KR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… </a:t>
              </a:r>
              <a:r>
                <a:rPr lang="ko-KR" altLang="en-US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반도체 역량 강화 중점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”</a:t>
              </a:r>
            </a:p>
            <a:p>
              <a:pPr algn="just"/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영어가 포함된 헤드라인은  </a:t>
              </a:r>
              <a:r>
                <a:rPr lang="en-US" altLang="ko-KR" sz="1200" b="1" spc="-150" dirty="0"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M&amp;A, R&amp;D, GDP 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등 주요 경제 용어가 다수 포함되어 있어  </a:t>
              </a:r>
              <a:r>
                <a:rPr lang="ko-KR" altLang="en-US" sz="1200" b="1" spc="-15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대상 제외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en-US" altLang="ko-KR" sz="1400" b="1" spc="-150" dirty="0">
                  <a:latin typeface="+mj-ea"/>
                  <a:ea typeface="+mj-ea"/>
                </a:rPr>
                <a:t>-   </a:t>
              </a:r>
              <a:r>
                <a:rPr lang="ko-KR" altLang="en-US" sz="1400" b="1" spc="-150" dirty="0">
                  <a:latin typeface="+mj-ea"/>
                  <a:ea typeface="+mj-ea"/>
                </a:rPr>
                <a:t>숫자</a:t>
              </a:r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경제 관련 기사에 숫자는 헤드라인 논조에 중요한 역할이라고 판단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단위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시간 등에 따라 다른 숫자를 명확한 기준으로 </a:t>
              </a:r>
              <a:r>
                <a:rPr lang="ko-KR" altLang="en-US" sz="1200" b="1" spc="-15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할 수 없기에 제거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endParaRPr lang="en-US" altLang="ko-KR" sz="14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en-US" altLang="ko-KR" sz="1400" b="1" spc="-150" dirty="0">
                  <a:latin typeface="+mj-ea"/>
                  <a:ea typeface="+mj-ea"/>
                </a:rPr>
                <a:t>-  </a:t>
              </a:r>
              <a:r>
                <a:rPr lang="ko-KR" altLang="en-US" sz="1400" b="1" spc="-150" dirty="0">
                  <a:latin typeface="+mj-ea"/>
                  <a:ea typeface="+mj-ea"/>
                </a:rPr>
                <a:t>특수문자</a:t>
              </a:r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“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외국인 대량 매도에 바이오 </a:t>
              </a:r>
              <a:r>
                <a:rPr lang="ko-KR" altLang="en-US" sz="1200" b="1" spc="-15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관련주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일제히 ↓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”</a:t>
              </a:r>
            </a:p>
            <a:p>
              <a:pPr algn="just"/>
              <a:r>
                <a:rPr lang="ko-KR" altLang="en-US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↓ </a:t>
              </a:r>
              <a:r>
                <a:rPr lang="en-US" altLang="ko-KR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↑ </a:t>
              </a:r>
              <a:r>
                <a:rPr lang="ko-KR" altLang="en-US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 같은 경우</a:t>
              </a:r>
              <a:r>
                <a:rPr lang="en-US" altLang="ko-KR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특수문자 자체로도 의미가 형성되므로 하락과 상승으로 </a:t>
              </a:r>
              <a:r>
                <a:rPr lang="ko-KR" altLang="en-US" sz="12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en-US" altLang="ko-KR" sz="1400" b="1" spc="-150" dirty="0">
                  <a:latin typeface="+mj-ea"/>
                  <a:ea typeface="+mj-ea"/>
                </a:rPr>
                <a:t>-  </a:t>
              </a:r>
              <a:r>
                <a:rPr lang="ko-KR" altLang="en-US" sz="1400" b="1" spc="-150" dirty="0">
                  <a:latin typeface="+mj-ea"/>
                  <a:ea typeface="+mj-ea"/>
                </a:rPr>
                <a:t>기타</a:t>
              </a:r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헤드라인에 </a:t>
              </a:r>
              <a:r>
                <a:rPr lang="ko-KR" altLang="en-US" sz="1200" b="1" spc="-15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미리보는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200" b="1" spc="-15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이데일리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등 상승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하락과 무관한 지표 제거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다중 공백 제거 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2A41019-5F18-4DA7-ACF5-3FFD70C3D674}"/>
                </a:ext>
              </a:extLst>
            </p:cNvPr>
            <p:cNvSpPr txBox="1"/>
            <p:nvPr/>
          </p:nvSpPr>
          <p:spPr>
            <a:xfrm>
              <a:off x="-782596" y="5426890"/>
              <a:ext cx="5058973" cy="159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4. 1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전처리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 후 한글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영어 띄어쓰기를 제외한 모든 표현 삭제</a:t>
              </a:r>
              <a:endParaRPr lang="en-US" altLang="ko-KR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B377EDC-7A8D-4F84-B017-934CF295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5" y="1396626"/>
            <a:ext cx="4416938" cy="51414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74E546-3FD3-4DE1-BB73-75A3FFD81185}"/>
              </a:ext>
            </a:extLst>
          </p:cNvPr>
          <p:cNvSpPr txBox="1"/>
          <p:nvPr/>
        </p:nvSpPr>
        <p:spPr>
          <a:xfrm>
            <a:off x="4967675" y="1520000"/>
            <a:ext cx="1249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393939"/>
                </a:solidFill>
                <a:latin typeface="+mj-ea"/>
                <a:ea typeface="+mj-ea"/>
              </a:rPr>
              <a:t>예외 처리 기준</a:t>
            </a:r>
            <a:endParaRPr lang="en-US" altLang="ko-KR" sz="16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089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D3552-503D-445F-B845-6E811447E85C}"/>
              </a:ext>
            </a:extLst>
          </p:cNvPr>
          <p:cNvSpPr txBox="1"/>
          <p:nvPr/>
        </p:nvSpPr>
        <p:spPr>
          <a:xfrm>
            <a:off x="875103" y="676095"/>
            <a:ext cx="266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형태소 분석기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04FE53-81B7-46DD-A106-8024D97ABCDC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05D032-0E1C-4A75-863A-C04A73946863}"/>
              </a:ext>
            </a:extLst>
          </p:cNvPr>
          <p:cNvCxnSpPr>
            <a:cxnSpLocks/>
          </p:cNvCxnSpPr>
          <p:nvPr/>
        </p:nvCxnSpPr>
        <p:spPr>
          <a:xfrm>
            <a:off x="673768" y="5733978"/>
            <a:ext cx="28672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0CF621C-CF6A-4DDE-829F-A730D60CEBA4}"/>
              </a:ext>
            </a:extLst>
          </p:cNvPr>
          <p:cNvCxnSpPr>
            <a:cxnSpLocks/>
          </p:cNvCxnSpPr>
          <p:nvPr/>
        </p:nvCxnSpPr>
        <p:spPr>
          <a:xfrm>
            <a:off x="8095814" y="5733978"/>
            <a:ext cx="3486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F565936-C210-4EEB-8793-6EE7385CE8C0}"/>
              </a:ext>
            </a:extLst>
          </p:cNvPr>
          <p:cNvSpPr txBox="1"/>
          <p:nvPr/>
        </p:nvSpPr>
        <p:spPr>
          <a:xfrm flipH="1">
            <a:off x="1273124" y="1723591"/>
            <a:ext cx="224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Okt</a:t>
            </a:r>
            <a:r>
              <a:rPr lang="en-US" altLang="ko-KR" sz="2000" b="1" dirty="0"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(Twitter)</a:t>
            </a:r>
            <a:endParaRPr lang="ko-KR" altLang="en-US" sz="2000" b="1" dirty="0"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213FAF-245C-4E02-BEC7-1F3E22F2047D}"/>
              </a:ext>
            </a:extLst>
          </p:cNvPr>
          <p:cNvSpPr txBox="1"/>
          <p:nvPr/>
        </p:nvSpPr>
        <p:spPr>
          <a:xfrm flipH="1">
            <a:off x="9350416" y="1784684"/>
            <a:ext cx="1107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Mecab</a:t>
            </a:r>
            <a:endParaRPr lang="ko-KR" altLang="en-US" sz="2000" b="1" dirty="0">
              <a:latin typeface="+mj-lt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F96044-E7C5-4662-A74E-1180A47CD544}"/>
              </a:ext>
            </a:extLst>
          </p:cNvPr>
          <p:cNvSpPr/>
          <p:nvPr/>
        </p:nvSpPr>
        <p:spPr>
          <a:xfrm>
            <a:off x="531687" y="2198152"/>
            <a:ext cx="3286334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  <a:cs typeface="Arial" panose="020B0604020202020204" pitchFamily="34" charset="0"/>
              </a:rPr>
              <a:t>오픈 소스 한국어 분석기</a:t>
            </a:r>
            <a:endParaRPr lang="en-US" altLang="ko-KR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endParaRPr lang="en-US" altLang="ko-KR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atin typeface="+mj-ea"/>
                <a:ea typeface="+mj-ea"/>
                <a:cs typeface="Arial" panose="020B0604020202020204" pitchFamily="34" charset="0"/>
              </a:rPr>
              <a:t>띄어쓰기 강점</a:t>
            </a:r>
            <a:r>
              <a:rPr lang="en-US" altLang="ko-KR" dirty="0"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+mj-ea"/>
                <a:ea typeface="+mj-ea"/>
                <a:cs typeface="Arial" panose="020B0604020202020204" pitchFamily="34" charset="0"/>
              </a:rPr>
              <a:t>어근화</a:t>
            </a:r>
            <a:endParaRPr lang="en-US" altLang="ko-KR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endParaRPr lang="en-US" altLang="ko-KR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atin typeface="+mj-ea"/>
                <a:ea typeface="+mj-ea"/>
                <a:cs typeface="Arial" panose="020B0604020202020204" pitchFamily="34" charset="0"/>
              </a:rPr>
              <a:t>이모티콘</a:t>
            </a:r>
            <a:r>
              <a:rPr lang="en-US" altLang="ko-KR" dirty="0"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+mj-ea"/>
                <a:ea typeface="+mj-ea"/>
                <a:cs typeface="Arial" panose="020B0604020202020204" pitchFamily="34" charset="0"/>
              </a:rPr>
              <a:t>비표준어 등 </a:t>
            </a:r>
            <a:endParaRPr lang="en-US" altLang="ko-KR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ko-KR" altLang="en-US" dirty="0" err="1">
                <a:latin typeface="+mj-ea"/>
                <a:ea typeface="+mj-ea"/>
                <a:cs typeface="Arial" panose="020B0604020202020204" pitchFamily="34" charset="0"/>
              </a:rPr>
              <a:t>비정제</a:t>
            </a:r>
            <a:r>
              <a:rPr lang="ko-KR" altLang="en-US" dirty="0">
                <a:latin typeface="+mj-ea"/>
                <a:ea typeface="+mj-ea"/>
                <a:cs typeface="Arial" panose="020B0604020202020204" pitchFamily="34" charset="0"/>
              </a:rPr>
              <a:t> 데이터 강점</a:t>
            </a:r>
            <a:endParaRPr lang="en-US" altLang="ko-KR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endParaRPr lang="en-US" altLang="ko-KR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atin typeface="+mj-ea"/>
                <a:ea typeface="+mj-ea"/>
                <a:cs typeface="Arial" panose="020B0604020202020204" pitchFamily="34" charset="0"/>
              </a:rPr>
              <a:t>한계</a:t>
            </a:r>
            <a:r>
              <a:rPr lang="en-US" altLang="ko-KR" dirty="0">
                <a:latin typeface="+mj-ea"/>
                <a:ea typeface="+mj-ea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+mj-ea"/>
                <a:ea typeface="+mj-ea"/>
                <a:cs typeface="Arial" panose="020B0604020202020204" pitchFamily="34" charset="0"/>
              </a:rPr>
              <a:t>미등록어</a:t>
            </a:r>
            <a:r>
              <a:rPr lang="ko-KR" altLang="en-US" dirty="0">
                <a:latin typeface="+mj-ea"/>
                <a:ea typeface="+mj-ea"/>
                <a:cs typeface="Arial" panose="020B0604020202020204" pitchFamily="34" charset="0"/>
              </a:rPr>
              <a:t> 처리</a:t>
            </a:r>
            <a:r>
              <a:rPr lang="en-US" altLang="ko-KR" dirty="0"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+mj-ea"/>
                <a:ea typeface="+mj-ea"/>
                <a:cs typeface="Arial" panose="020B0604020202020204" pitchFamily="34" charset="0"/>
              </a:rPr>
              <a:t>사용가능한 형태소 적음</a:t>
            </a:r>
            <a:endParaRPr lang="en-US" altLang="ko-KR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endParaRPr lang="en-US" altLang="ko-KR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endParaRPr lang="en-US" altLang="ko-KR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CB033B-C83A-4B8C-9471-16A232E9D50C}"/>
              </a:ext>
            </a:extLst>
          </p:cNvPr>
          <p:cNvSpPr/>
          <p:nvPr/>
        </p:nvSpPr>
        <p:spPr>
          <a:xfrm>
            <a:off x="7975538" y="2247539"/>
            <a:ext cx="3965450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rgbClr val="172B4D"/>
                </a:solidFill>
                <a:effectLst/>
                <a:latin typeface="+mj-ea"/>
                <a:ea typeface="+mj-ea"/>
              </a:rPr>
              <a:t>오픈 소스 형태소 분석 엔진 </a:t>
            </a:r>
            <a:r>
              <a:rPr lang="en-US" altLang="ko-KR" dirty="0" err="1">
                <a:solidFill>
                  <a:srgbClr val="172B4D"/>
                </a:solidFill>
                <a:latin typeface="+mj-ea"/>
                <a:ea typeface="+mj-ea"/>
              </a:rPr>
              <a:t>M</a:t>
            </a:r>
            <a:r>
              <a:rPr lang="en-US" altLang="ko-KR" b="0" i="0" dirty="0" err="1">
                <a:solidFill>
                  <a:srgbClr val="172B4D"/>
                </a:solidFill>
                <a:effectLst/>
                <a:latin typeface="+mj-ea"/>
                <a:ea typeface="+mj-ea"/>
              </a:rPr>
              <a:t>eCab</a:t>
            </a:r>
            <a:endParaRPr lang="en-US" altLang="ko-KR" b="0" i="0" dirty="0">
              <a:solidFill>
                <a:srgbClr val="172B4D"/>
              </a:solidFill>
              <a:effectLst/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rgbClr val="172B4D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ko-KR" altLang="en-US" b="0" i="0" dirty="0">
                <a:solidFill>
                  <a:srgbClr val="172B4D"/>
                </a:solidFill>
                <a:effectLst/>
                <a:latin typeface="+mj-ea"/>
                <a:ea typeface="+mj-ea"/>
              </a:rPr>
              <a:t>말뭉치 학습과 사전 목록은 </a:t>
            </a:r>
            <a:r>
              <a:rPr lang="en-US" altLang="ko-KR" b="0" i="0" dirty="0">
                <a:solidFill>
                  <a:srgbClr val="172B4D"/>
                </a:solidFill>
                <a:effectLst/>
                <a:latin typeface="+mj-ea"/>
                <a:ea typeface="+mj-ea"/>
              </a:rPr>
              <a:t>21</a:t>
            </a:r>
            <a:r>
              <a:rPr lang="ko-KR" altLang="en-US" b="0" i="0" dirty="0">
                <a:solidFill>
                  <a:srgbClr val="172B4D"/>
                </a:solidFill>
                <a:effectLst/>
                <a:latin typeface="+mj-ea"/>
                <a:ea typeface="+mj-ea"/>
              </a:rPr>
              <a:t>세기 </a:t>
            </a:r>
            <a:endParaRPr lang="en-US" altLang="ko-KR" b="0" i="0" dirty="0">
              <a:solidFill>
                <a:srgbClr val="172B4D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b="0" i="0" dirty="0">
                <a:solidFill>
                  <a:srgbClr val="172B4D"/>
                </a:solidFill>
                <a:effectLst/>
                <a:latin typeface="+mj-ea"/>
                <a:ea typeface="+mj-ea"/>
              </a:rPr>
              <a:t>세종계획의 성과물을 사용</a:t>
            </a:r>
            <a:endParaRPr lang="en-US" altLang="ko-KR" b="0" i="0" dirty="0">
              <a:solidFill>
                <a:srgbClr val="172B4D"/>
              </a:solidFill>
              <a:effectLst/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rgbClr val="172B4D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ko-KR" altLang="en-US" dirty="0" err="1">
                <a:solidFill>
                  <a:srgbClr val="172B4D"/>
                </a:solidFill>
                <a:latin typeface="+mj-ea"/>
                <a:ea typeface="+mj-ea"/>
                <a:cs typeface="Arial" panose="020B0604020202020204" pitchFamily="34" charset="0"/>
              </a:rPr>
              <a:t>은전한닢</a:t>
            </a:r>
            <a:r>
              <a:rPr lang="ko-KR" altLang="en-US" dirty="0">
                <a:solidFill>
                  <a:srgbClr val="172B4D"/>
                </a:solidFill>
                <a:latin typeface="+mj-ea"/>
                <a:ea typeface="+mj-ea"/>
                <a:cs typeface="Arial" panose="020B0604020202020204" pitchFamily="34" charset="0"/>
              </a:rPr>
              <a:t> 프로젝트 사전 구축</a:t>
            </a:r>
            <a:endParaRPr lang="en-US" altLang="ko-KR" dirty="0">
              <a:solidFill>
                <a:srgbClr val="172B4D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endParaRPr lang="en-US" altLang="ko-KR" dirty="0">
              <a:solidFill>
                <a:srgbClr val="172B4D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solidFill>
                  <a:srgbClr val="172B4D"/>
                </a:solidFill>
                <a:latin typeface="+mj-ea"/>
                <a:ea typeface="+mj-ea"/>
                <a:cs typeface="Arial" panose="020B0604020202020204" pitchFamily="34" charset="0"/>
              </a:rPr>
              <a:t>가장 빠른 로딩</a:t>
            </a:r>
            <a:r>
              <a:rPr lang="en-US" altLang="ko-KR" dirty="0">
                <a:solidFill>
                  <a:srgbClr val="172B4D"/>
                </a:solidFill>
                <a:latin typeface="+mj-ea"/>
                <a:ea typeface="+mj-ea"/>
                <a:cs typeface="Arial" panose="020B0604020202020204" pitchFamily="34" charset="0"/>
              </a:rPr>
              <a:t>/ </a:t>
            </a:r>
            <a:r>
              <a:rPr lang="ko-KR" altLang="en-US" dirty="0">
                <a:solidFill>
                  <a:srgbClr val="172B4D"/>
                </a:solidFill>
                <a:latin typeface="+mj-ea"/>
                <a:ea typeface="+mj-ea"/>
                <a:cs typeface="Arial" panose="020B0604020202020204" pitchFamily="34" charset="0"/>
              </a:rPr>
              <a:t>형태소 분류 처리</a:t>
            </a:r>
            <a:endParaRPr lang="en-US" altLang="ko-KR" dirty="0">
              <a:solidFill>
                <a:srgbClr val="172B4D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endParaRPr lang="en-US" altLang="ko-KR" dirty="0">
              <a:solidFill>
                <a:srgbClr val="172B4D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ko-KR" altLang="en-US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한계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+mj-ea"/>
                <a:ea typeface="+mj-ea"/>
              </a:rPr>
              <a:t>미등록어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 처리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동음이의어 처리</a:t>
            </a:r>
            <a:endParaRPr lang="ko-KR" altLang="en-US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676ED1-8FF5-4154-A05A-4B271284D254}"/>
              </a:ext>
            </a:extLst>
          </p:cNvPr>
          <p:cNvSpPr txBox="1"/>
          <p:nvPr/>
        </p:nvSpPr>
        <p:spPr>
          <a:xfrm>
            <a:off x="3933026" y="2673775"/>
            <a:ext cx="4042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/>
                <a:latin typeface="+mj-ea"/>
                <a:ea typeface="+mj-ea"/>
              </a:rPr>
              <a:t>- </a:t>
            </a:r>
            <a:r>
              <a:rPr lang="ko-KR" altLang="en-US" sz="1400" b="1" dirty="0">
                <a:effectLst/>
                <a:latin typeface="+mj-ea"/>
                <a:ea typeface="+mj-ea"/>
              </a:rPr>
              <a:t>한국어 단어</a:t>
            </a:r>
            <a:r>
              <a:rPr lang="en-US" altLang="ko-KR" sz="1400" b="1" dirty="0">
                <a:effectLst/>
                <a:latin typeface="+mj-ea"/>
                <a:ea typeface="+mj-ea"/>
              </a:rPr>
              <a:t>(</a:t>
            </a:r>
            <a:r>
              <a:rPr lang="ko-KR" altLang="en-US" sz="1400" b="1" dirty="0">
                <a:effectLst/>
                <a:latin typeface="+mj-ea"/>
                <a:ea typeface="+mj-ea"/>
              </a:rPr>
              <a:t>형태소</a:t>
            </a:r>
            <a:r>
              <a:rPr lang="en-US" altLang="ko-KR" sz="1400" b="1" dirty="0">
                <a:effectLst/>
                <a:latin typeface="+mj-ea"/>
                <a:ea typeface="+mj-ea"/>
              </a:rPr>
              <a:t>) </a:t>
            </a:r>
            <a:r>
              <a:rPr lang="ko-KR" altLang="en-US" sz="1400" b="1" dirty="0">
                <a:effectLst/>
                <a:latin typeface="+mj-ea"/>
                <a:ea typeface="+mj-ea"/>
              </a:rPr>
              <a:t>토큰화 작업</a:t>
            </a:r>
            <a:endParaRPr lang="en-US" altLang="ko-KR" sz="1400" b="1" dirty="0">
              <a:effectLst/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b="1" dirty="0">
                <a:latin typeface="+mj-ea"/>
                <a:ea typeface="+mj-ea"/>
              </a:rPr>
              <a:t>띄어쓰기 단위의 단어 분석이 아닌 형태소 분석으로 문맥 파악 가능 </a:t>
            </a:r>
            <a:endParaRPr lang="en-US" altLang="ko-KR" sz="14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498555-D6AE-4B9D-AF70-A15EA16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9" y="1114861"/>
            <a:ext cx="1212174" cy="14435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D9521D3-FAD8-48A0-89F3-DC8D15C29F8C}"/>
              </a:ext>
            </a:extLst>
          </p:cNvPr>
          <p:cNvSpPr txBox="1"/>
          <p:nvPr/>
        </p:nvSpPr>
        <p:spPr>
          <a:xfrm>
            <a:off x="-8020" y="6522890"/>
            <a:ext cx="61040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https://konlpy.org/ko/v0.4.3/morph/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0AB210-697F-4924-AF2B-E72CEB74E11A}"/>
              </a:ext>
            </a:extLst>
          </p:cNvPr>
          <p:cNvGrpSpPr/>
          <p:nvPr/>
        </p:nvGrpSpPr>
        <p:grpSpPr>
          <a:xfrm>
            <a:off x="4176660" y="3857108"/>
            <a:ext cx="3363227" cy="2735177"/>
            <a:chOff x="3763374" y="3707797"/>
            <a:chExt cx="3799263" cy="273517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8E7929-4B0D-48B8-BBA2-1D5989E1F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74" y="3707797"/>
              <a:ext cx="3799263" cy="273517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D0185F-8163-4F07-A5F8-A435E062A168}"/>
                </a:ext>
              </a:extLst>
            </p:cNvPr>
            <p:cNvSpPr/>
            <p:nvPr/>
          </p:nvSpPr>
          <p:spPr>
            <a:xfrm>
              <a:off x="4003713" y="4697506"/>
              <a:ext cx="1858174" cy="4213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9592178-3B3C-4797-A1F6-81849754D914}"/>
                </a:ext>
              </a:extLst>
            </p:cNvPr>
            <p:cNvSpPr/>
            <p:nvPr/>
          </p:nvSpPr>
          <p:spPr>
            <a:xfrm>
              <a:off x="3994188" y="6021481"/>
              <a:ext cx="1858174" cy="4213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4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D3552-503D-445F-B845-6E811447E85C}"/>
              </a:ext>
            </a:extLst>
          </p:cNvPr>
          <p:cNvSpPr txBox="1"/>
          <p:nvPr/>
        </p:nvSpPr>
        <p:spPr>
          <a:xfrm>
            <a:off x="875103" y="676095"/>
            <a:ext cx="266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형태소 분석기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04FE53-81B7-46DD-A106-8024D97ABCDC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05D032-0E1C-4A75-863A-C04A73946863}"/>
              </a:ext>
            </a:extLst>
          </p:cNvPr>
          <p:cNvCxnSpPr>
            <a:cxnSpLocks/>
          </p:cNvCxnSpPr>
          <p:nvPr/>
        </p:nvCxnSpPr>
        <p:spPr>
          <a:xfrm>
            <a:off x="673768" y="5733978"/>
            <a:ext cx="28672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0CF621C-CF6A-4DDE-829F-A730D60CEBA4}"/>
              </a:ext>
            </a:extLst>
          </p:cNvPr>
          <p:cNvCxnSpPr>
            <a:cxnSpLocks/>
          </p:cNvCxnSpPr>
          <p:nvPr/>
        </p:nvCxnSpPr>
        <p:spPr>
          <a:xfrm>
            <a:off x="8095814" y="5733978"/>
            <a:ext cx="3486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F565936-C210-4EEB-8793-6EE7385CE8C0}"/>
              </a:ext>
            </a:extLst>
          </p:cNvPr>
          <p:cNvSpPr txBox="1"/>
          <p:nvPr/>
        </p:nvSpPr>
        <p:spPr>
          <a:xfrm flipH="1">
            <a:off x="1273124" y="1723591"/>
            <a:ext cx="224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  <a:cs typeface="Arial" panose="020B0604020202020204" pitchFamily="34" charset="0"/>
              </a:rPr>
              <a:t>Okt</a:t>
            </a:r>
            <a:r>
              <a:rPr lang="en-US" altLang="ko-KR" sz="2000" b="1" dirty="0">
                <a:latin typeface="+mj-ea"/>
                <a:ea typeface="+mj-ea"/>
                <a:cs typeface="Arial" panose="020B0604020202020204" pitchFamily="34" charset="0"/>
              </a:rPr>
              <a:t>(Twitter)</a:t>
            </a:r>
            <a:endParaRPr lang="ko-KR" altLang="en-US" sz="20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213FAF-245C-4E02-BEC7-1F3E22F2047D}"/>
              </a:ext>
            </a:extLst>
          </p:cNvPr>
          <p:cNvSpPr txBox="1"/>
          <p:nvPr/>
        </p:nvSpPr>
        <p:spPr>
          <a:xfrm flipH="1">
            <a:off x="9350416" y="1784684"/>
            <a:ext cx="1107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j-ea"/>
                <a:ea typeface="+mj-ea"/>
                <a:cs typeface="Arial" panose="020B0604020202020204" pitchFamily="34" charset="0"/>
              </a:rPr>
              <a:t>Mecab</a:t>
            </a:r>
            <a:endParaRPr lang="ko-KR" altLang="en-US" sz="20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676ED1-8FF5-4154-A05A-4B271284D254}"/>
              </a:ext>
            </a:extLst>
          </p:cNvPr>
          <p:cNvSpPr txBox="1"/>
          <p:nvPr/>
        </p:nvSpPr>
        <p:spPr>
          <a:xfrm>
            <a:off x="3741478" y="3968328"/>
            <a:ext cx="47452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effectLst/>
                <a:latin typeface="+mj-ea"/>
                <a:ea typeface="+mj-ea"/>
              </a:rPr>
              <a:t>Okt</a:t>
            </a:r>
            <a:r>
              <a:rPr lang="ko-KR" altLang="en-US" sz="1400" b="1" dirty="0">
                <a:effectLst/>
                <a:latin typeface="+mj-ea"/>
                <a:ea typeface="+mj-ea"/>
              </a:rPr>
              <a:t>와 </a:t>
            </a:r>
            <a:r>
              <a:rPr lang="en-US" altLang="ko-KR" sz="1400" b="1" dirty="0" err="1">
                <a:effectLst/>
                <a:latin typeface="+mj-ea"/>
                <a:ea typeface="+mj-ea"/>
              </a:rPr>
              <a:t>mecab</a:t>
            </a:r>
            <a:r>
              <a:rPr lang="en-US" altLang="ko-KR" sz="1400" b="1" dirty="0">
                <a:effectLst/>
                <a:latin typeface="+mj-ea"/>
                <a:ea typeface="+mj-ea"/>
              </a:rPr>
              <a:t> </a:t>
            </a:r>
            <a:r>
              <a:rPr lang="ko-KR" altLang="en-US" sz="1400" b="1" dirty="0">
                <a:effectLst/>
                <a:latin typeface="+mj-ea"/>
                <a:ea typeface="+mj-ea"/>
              </a:rPr>
              <a:t>비교할 때 더 상세한 형태소 분석 가능</a:t>
            </a:r>
            <a:endParaRPr lang="en-US" altLang="ko-KR" sz="1400" b="1" dirty="0">
              <a:effectLst/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latin typeface="+mj-ea"/>
                <a:ea typeface="+mj-ea"/>
              </a:rPr>
              <a:t>mecab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:</a:t>
            </a:r>
            <a:r>
              <a:rPr lang="ko-KR" altLang="en-US" sz="1400" b="1" dirty="0">
                <a:latin typeface="+mj-ea"/>
                <a:ea typeface="+mj-ea"/>
              </a:rPr>
              <a:t> 세종 품사 태그 기준</a:t>
            </a:r>
            <a:r>
              <a:rPr lang="en-US" altLang="ko-KR" sz="1400" b="1" dirty="0">
                <a:latin typeface="+mj-ea"/>
                <a:ea typeface="+mj-ea"/>
              </a:rPr>
              <a:t>)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본 프로젝트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  <a:r>
              <a:rPr lang="ko-KR" altLang="en-US" sz="1400" b="1" dirty="0">
                <a:latin typeface="+mj-ea"/>
                <a:ea typeface="+mj-ea"/>
              </a:rPr>
              <a:t>정제된 단어로 사용된 헤드라인을 데이터로 사용</a:t>
            </a:r>
            <a:endParaRPr lang="en-US" altLang="ko-KR" sz="1400" b="1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성능</a:t>
            </a:r>
            <a:r>
              <a:rPr lang="en-US" altLang="ko-KR" sz="1400" b="1" dirty="0">
                <a:latin typeface="+mj-ea"/>
                <a:ea typeface="+mj-ea"/>
              </a:rPr>
              <a:t>/ </a:t>
            </a:r>
            <a:r>
              <a:rPr lang="ko-KR" altLang="en-US" sz="1400" b="1" dirty="0">
                <a:latin typeface="+mj-ea"/>
                <a:ea typeface="+mj-ea"/>
              </a:rPr>
              <a:t>속도면에서 빠른 </a:t>
            </a:r>
            <a:r>
              <a:rPr lang="en-US" altLang="ko-KR" sz="1400" b="1" dirty="0" err="1">
                <a:latin typeface="+mj-ea"/>
                <a:ea typeface="+mj-ea"/>
              </a:rPr>
              <a:t>mecab</a:t>
            </a:r>
            <a:r>
              <a:rPr lang="ko-KR" altLang="en-US" sz="1400" b="1" dirty="0">
                <a:latin typeface="+mj-ea"/>
                <a:ea typeface="+mj-ea"/>
              </a:rPr>
              <a:t>을 기준으로 </a:t>
            </a:r>
            <a:r>
              <a:rPr lang="en-US" altLang="ko-KR" sz="1400" b="1" dirty="0">
                <a:latin typeface="+mj-ea"/>
                <a:ea typeface="+mj-ea"/>
              </a:rPr>
              <a:t>token</a:t>
            </a:r>
            <a:r>
              <a:rPr lang="ko-KR" altLang="en-US" sz="1400" b="1" dirty="0">
                <a:latin typeface="+mj-ea"/>
                <a:ea typeface="+mj-ea"/>
              </a:rPr>
              <a:t>화 진행</a:t>
            </a:r>
            <a:endParaRPr lang="en-US" altLang="ko-KR" sz="14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498555-D6AE-4B9D-AF70-A15EA16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9" y="1114861"/>
            <a:ext cx="1212174" cy="14435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D9521D3-FAD8-48A0-89F3-DC8D15C29F8C}"/>
              </a:ext>
            </a:extLst>
          </p:cNvPr>
          <p:cNvSpPr txBox="1"/>
          <p:nvPr/>
        </p:nvSpPr>
        <p:spPr>
          <a:xfrm>
            <a:off x="-8020" y="6522890"/>
            <a:ext cx="61040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https://konlpy.org/ko/v0.4.3/morph/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7F36F-5376-4224-85D0-09AA3C8D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5" y="2295768"/>
            <a:ext cx="3331609" cy="32842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6911D2-3358-47CE-8D8E-FBC5275D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91" y="2295768"/>
            <a:ext cx="2867290" cy="33451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6A85B3-8F1E-4295-8B6F-7B5971BD36E7}"/>
              </a:ext>
            </a:extLst>
          </p:cNvPr>
          <p:cNvSpPr txBox="1"/>
          <p:nvPr/>
        </p:nvSpPr>
        <p:spPr>
          <a:xfrm>
            <a:off x="4109566" y="3114220"/>
            <a:ext cx="296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rgbClr val="393939"/>
                </a:solidFill>
                <a:latin typeface="+mj-ea"/>
                <a:ea typeface="+mj-ea"/>
              </a:rPr>
              <a:t>Mecab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으로 형태소 분석 진행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3B02CA-1AF8-4837-A9FC-3D4AC44636DF}"/>
              </a:ext>
            </a:extLst>
          </p:cNvPr>
          <p:cNvSpPr/>
          <p:nvPr/>
        </p:nvSpPr>
        <p:spPr>
          <a:xfrm>
            <a:off x="8836959" y="1650656"/>
            <a:ext cx="2043817" cy="664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9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9D5D6C-FEFE-4D0C-9D0B-912825FB3CF5}"/>
              </a:ext>
            </a:extLst>
          </p:cNvPr>
          <p:cNvGrpSpPr/>
          <p:nvPr/>
        </p:nvGrpSpPr>
        <p:grpSpPr>
          <a:xfrm>
            <a:off x="7377328" y="1336563"/>
            <a:ext cx="4079567" cy="5598050"/>
            <a:chOff x="631683" y="5390664"/>
            <a:chExt cx="3471061" cy="409843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8DC15-47C2-4438-9039-050E4B07FA20}"/>
                </a:ext>
              </a:extLst>
            </p:cNvPr>
            <p:cNvSpPr txBox="1"/>
            <p:nvPr/>
          </p:nvSpPr>
          <p:spPr>
            <a:xfrm>
              <a:off x="631683" y="5895338"/>
              <a:ext cx="3471061" cy="359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체언 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일반명사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고유명사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의존명사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수사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대명사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['NNG', 'NNP', 'NNB', 'NR', 'NP’]</a:t>
              </a:r>
            </a:p>
            <a:p>
              <a:pPr lvl="1">
                <a:lnSpc>
                  <a:spcPct val="150000"/>
                </a:lnSpc>
              </a:pPr>
              <a:endPara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용언 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동사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형용사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긍정지정사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부정지정사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['VV', 'VA', 'VCP', 'VCN’]</a:t>
              </a:r>
            </a:p>
            <a:p>
              <a:pPr lvl="1">
                <a:lnSpc>
                  <a:spcPct val="150000"/>
                </a:lnSpc>
              </a:pPr>
              <a:endPara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수식언 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관형사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일반부사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['MM', 'MAG’]</a:t>
              </a:r>
            </a:p>
            <a:p>
              <a:pPr lvl="1">
                <a:lnSpc>
                  <a:spcPct val="150000"/>
                </a:lnSpc>
              </a:pPr>
              <a:endPara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외국어</a:t>
              </a: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영어만 포함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[’SL’]</a:t>
              </a:r>
            </a:p>
            <a:p>
              <a:pPr lvl="1">
                <a:lnSpc>
                  <a:spcPct val="150000"/>
                </a:lnSpc>
              </a:pPr>
              <a:endPara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※ </a:t>
              </a:r>
              <a:r>
                <a:rPr lang="ko-KR" altLang="en-US" sz="1400" b="1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 글자 </a:t>
              </a:r>
              <a:r>
                <a:rPr lang="en-US" altLang="ko-KR" sz="1400" b="1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token</a:t>
              </a:r>
              <a:r>
                <a:rPr lang="ko-KR" altLang="en-US" sz="1400" b="1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은 제거</a:t>
              </a: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BC397E-C813-4F11-961C-C41EA29B2718}"/>
                </a:ext>
              </a:extLst>
            </p:cNvPr>
            <p:cNvSpPr txBox="1"/>
            <p:nvPr/>
          </p:nvSpPr>
          <p:spPr>
            <a:xfrm>
              <a:off x="989193" y="5390664"/>
              <a:ext cx="2172639" cy="29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Mecab</a:t>
              </a:r>
              <a:r>
                <a:rPr lang="en-US" altLang="ko-KR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-ko-</a:t>
              </a:r>
              <a:r>
                <a:rPr lang="en-US" altLang="ko-KR" sz="20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dic</a:t>
              </a:r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 품사태그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162DD3-4F2D-47B9-BBBA-21DE598A0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7" y="1336563"/>
            <a:ext cx="6378471" cy="237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4263CE-EA5E-44D7-8DF7-FD92617C81A9}"/>
              </a:ext>
            </a:extLst>
          </p:cNvPr>
          <p:cNvSpPr txBox="1"/>
          <p:nvPr/>
        </p:nvSpPr>
        <p:spPr>
          <a:xfrm>
            <a:off x="875103" y="676095"/>
            <a:ext cx="266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형태소 분석기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7B3ED3-A6C7-4209-B21B-670C039D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9" y="4101130"/>
            <a:ext cx="5809080" cy="235581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CCCBE09-588A-4BBF-84C1-FABD7D6141AE}"/>
              </a:ext>
            </a:extLst>
          </p:cNvPr>
          <p:cNvSpPr/>
          <p:nvPr/>
        </p:nvSpPr>
        <p:spPr>
          <a:xfrm>
            <a:off x="4367284" y="3944203"/>
            <a:ext cx="1978925" cy="270225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3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9D5D6C-FEFE-4D0C-9D0B-912825FB3CF5}"/>
              </a:ext>
            </a:extLst>
          </p:cNvPr>
          <p:cNvGrpSpPr/>
          <p:nvPr/>
        </p:nvGrpSpPr>
        <p:grpSpPr>
          <a:xfrm>
            <a:off x="6751687" y="1622219"/>
            <a:ext cx="4542746" cy="2043231"/>
            <a:chOff x="631683" y="5390664"/>
            <a:chExt cx="3471061" cy="149588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8DC15-47C2-4438-9039-050E4B07FA20}"/>
                </a:ext>
              </a:extLst>
            </p:cNvPr>
            <p:cNvSpPr txBox="1"/>
            <p:nvPr/>
          </p:nvSpPr>
          <p:spPr>
            <a:xfrm>
              <a:off x="631683" y="5895338"/>
              <a:ext cx="3471061" cy="991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 헤드라인 중 </a:t>
              </a:r>
              <a:r>
                <a:rPr lang="en-US" altLang="ko-KR" sz="1400" b="1" spc="-150" dirty="0" err="1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token_mecab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으로 잡히지 않은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31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개의 데이터 제거</a:t>
              </a:r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헤드라인이 짧거나 종목의 등락과 관련 없는 기사로 판단</a:t>
              </a:r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BC397E-C813-4F11-961C-C41EA29B2718}"/>
                </a:ext>
              </a:extLst>
            </p:cNvPr>
            <p:cNvSpPr txBox="1"/>
            <p:nvPr/>
          </p:nvSpPr>
          <p:spPr>
            <a:xfrm>
              <a:off x="890043" y="5390664"/>
              <a:ext cx="2370950" cy="29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Token_mecab</a:t>
              </a:r>
              <a:r>
                <a:rPr lang="en-US" altLang="ko-KR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 null</a:t>
              </a:r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값 제거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4263CE-EA5E-44D7-8DF7-FD92617C81A9}"/>
              </a:ext>
            </a:extLst>
          </p:cNvPr>
          <p:cNvSpPr txBox="1"/>
          <p:nvPr/>
        </p:nvSpPr>
        <p:spPr>
          <a:xfrm>
            <a:off x="875103" y="676095"/>
            <a:ext cx="266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형태소 분석기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9E9C0C-5D81-49DB-A0FB-DEEA53F6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15" y="1558051"/>
            <a:ext cx="3804169" cy="4692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C6306F-8053-4C88-858B-BF05186C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017" y="3601282"/>
            <a:ext cx="3250534" cy="29674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BBB65A-8889-4636-A142-F90E56D51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417" y="3850047"/>
            <a:ext cx="3250534" cy="2443503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C1E6FF0-CA86-4783-A435-76BDC2692581}"/>
              </a:ext>
            </a:extLst>
          </p:cNvPr>
          <p:cNvCxnSpPr>
            <a:cxnSpLocks/>
          </p:cNvCxnSpPr>
          <p:nvPr/>
        </p:nvCxnSpPr>
        <p:spPr>
          <a:xfrm>
            <a:off x="3050033" y="2608729"/>
            <a:ext cx="2732202" cy="1295459"/>
          </a:xfrm>
          <a:prstGeom prst="bentConnector3">
            <a:avLst>
              <a:gd name="adj1" fmla="val 1002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56065E0-0590-4833-A0AE-ED960ADD6802}"/>
              </a:ext>
            </a:extLst>
          </p:cNvPr>
          <p:cNvCxnSpPr>
            <a:cxnSpLocks/>
          </p:cNvCxnSpPr>
          <p:nvPr/>
        </p:nvCxnSpPr>
        <p:spPr>
          <a:xfrm flipV="1">
            <a:off x="3003307" y="3756959"/>
            <a:ext cx="6116005" cy="1980453"/>
          </a:xfrm>
          <a:prstGeom prst="bentConnector3">
            <a:avLst>
              <a:gd name="adj1" fmla="val 277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9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4263CE-EA5E-44D7-8DF7-FD92617C81A9}"/>
              </a:ext>
            </a:extLst>
          </p:cNvPr>
          <p:cNvSpPr txBox="1"/>
          <p:nvPr/>
        </p:nvSpPr>
        <p:spPr>
          <a:xfrm>
            <a:off x="875103" y="676095"/>
            <a:ext cx="266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형태소 분석기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C232DF-D590-465C-94D4-83E7EFDF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" y="1226698"/>
            <a:ext cx="5244777" cy="42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2B925A-8FAD-4CC2-ACDD-C28672D0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47" y="1226698"/>
            <a:ext cx="5716317" cy="42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B6AA93-005A-4F63-AE42-3C773573EBB9}"/>
              </a:ext>
            </a:extLst>
          </p:cNvPr>
          <p:cNvSpPr txBox="1"/>
          <p:nvPr/>
        </p:nvSpPr>
        <p:spPr>
          <a:xfrm>
            <a:off x="1878932" y="6086675"/>
            <a:ext cx="8434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effectLst/>
                <a:highlight>
                  <a:srgbClr val="BCDEE3"/>
                </a:highlight>
                <a:latin typeface="+mj-ea"/>
                <a:ea typeface="+mj-ea"/>
              </a:rPr>
              <a:t>시황</a:t>
            </a:r>
            <a:r>
              <a:rPr lang="ko-KR" altLang="en-US" sz="1400" dirty="0">
                <a:latin typeface="+mj-ea"/>
                <a:ea typeface="+mj-ea"/>
              </a:rPr>
              <a:t>이라는 키워드가 포함된 헤드라인은 말그대로 현재 </a:t>
            </a:r>
            <a:r>
              <a:rPr lang="ko-KR" altLang="en-US" sz="1400" dirty="0" err="1">
                <a:latin typeface="+mj-ea"/>
                <a:ea typeface="+mj-ea"/>
              </a:rPr>
              <a:t>종목가의</a:t>
            </a:r>
            <a:r>
              <a:rPr lang="ko-KR" altLang="en-US" sz="1400" dirty="0">
                <a:latin typeface="+mj-ea"/>
                <a:ea typeface="+mj-ea"/>
              </a:rPr>
              <a:t> 상황을 중계하는 것으로 노이즈라 판단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r>
              <a:rPr lang="ko-KR" altLang="en-US" sz="1400" dirty="0">
                <a:highlight>
                  <a:srgbClr val="BCDEE3"/>
                </a:highlight>
                <a:latin typeface="+mj-ea"/>
                <a:ea typeface="+mj-ea"/>
              </a:rPr>
              <a:t>시황</a:t>
            </a:r>
            <a:r>
              <a:rPr lang="ko-KR" altLang="en-US" sz="1400" dirty="0">
                <a:latin typeface="+mj-ea"/>
                <a:ea typeface="+mj-ea"/>
              </a:rPr>
              <a:t>이 포함된 헤드라인 모두 제거 </a:t>
            </a:r>
            <a:r>
              <a:rPr lang="en-US" altLang="ko-KR" sz="1400" dirty="0">
                <a:latin typeface="+mj-ea"/>
                <a:ea typeface="+mj-ea"/>
              </a:rPr>
              <a:t>(8000</a:t>
            </a:r>
            <a:r>
              <a:rPr lang="ko-KR" altLang="en-US" sz="1400" dirty="0">
                <a:latin typeface="+mj-ea"/>
                <a:ea typeface="+mj-ea"/>
              </a:rPr>
              <a:t>여개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AD3450-5E2D-4EEF-BBB1-5CBCB3869368}"/>
              </a:ext>
            </a:extLst>
          </p:cNvPr>
          <p:cNvSpPr txBox="1"/>
          <p:nvPr/>
        </p:nvSpPr>
        <p:spPr>
          <a:xfrm>
            <a:off x="3561348" y="5488365"/>
            <a:ext cx="4513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rgbClr val="393939"/>
                </a:solidFill>
                <a:latin typeface="+mj-ea"/>
                <a:ea typeface="+mj-ea"/>
              </a:rPr>
              <a:t>N- gram</a:t>
            </a:r>
            <a:r>
              <a:rPr lang="ko-KR" altLang="en-US" sz="2000" b="1" spc="-150" dirty="0">
                <a:solidFill>
                  <a:srgbClr val="393939"/>
                </a:solidFill>
                <a:latin typeface="+mj-ea"/>
                <a:ea typeface="+mj-ea"/>
              </a:rPr>
              <a:t>으로 조합 확인</a:t>
            </a:r>
            <a:r>
              <a:rPr lang="en-US" altLang="ko-KR" sz="2000" b="1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2000" b="1" spc="-150" dirty="0">
                <a:solidFill>
                  <a:srgbClr val="393939"/>
                </a:solidFill>
                <a:latin typeface="+mj-ea"/>
                <a:ea typeface="+mj-ea"/>
              </a:rPr>
              <a:t>상승</a:t>
            </a:r>
            <a:r>
              <a:rPr lang="en-US" altLang="ko-KR" sz="2000" b="1" spc="-150" dirty="0">
                <a:solidFill>
                  <a:srgbClr val="393939"/>
                </a:solidFill>
                <a:latin typeface="+mj-ea"/>
                <a:ea typeface="+mj-ea"/>
              </a:rPr>
              <a:t>/</a:t>
            </a:r>
            <a:r>
              <a:rPr lang="ko-KR" altLang="en-US" sz="2000" b="1" spc="-150" dirty="0">
                <a:solidFill>
                  <a:srgbClr val="393939"/>
                </a:solidFill>
                <a:latin typeface="+mj-ea"/>
                <a:ea typeface="+mj-ea"/>
              </a:rPr>
              <a:t>하락 중립 단어 </a:t>
            </a:r>
          </a:p>
        </p:txBody>
      </p:sp>
    </p:spTree>
    <p:extLst>
      <p:ext uri="{BB962C8B-B14F-4D97-AF65-F5344CB8AC3E}">
        <p14:creationId xmlns:p14="http://schemas.microsoft.com/office/powerpoint/2010/main" val="205431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9D5D6C-FEFE-4D0C-9D0B-912825FB3CF5}"/>
              </a:ext>
            </a:extLst>
          </p:cNvPr>
          <p:cNvGrpSpPr/>
          <p:nvPr/>
        </p:nvGrpSpPr>
        <p:grpSpPr>
          <a:xfrm>
            <a:off x="7643016" y="2489741"/>
            <a:ext cx="4079567" cy="3319382"/>
            <a:chOff x="631683" y="5166156"/>
            <a:chExt cx="3471061" cy="24301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8DC15-47C2-4438-9039-050E4B07FA20}"/>
                </a:ext>
              </a:extLst>
            </p:cNvPr>
            <p:cNvSpPr txBox="1"/>
            <p:nvPr/>
          </p:nvSpPr>
          <p:spPr>
            <a:xfrm>
              <a:off x="631683" y="5895338"/>
              <a:ext cx="3471061" cy="170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상승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/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하락 헤드라인의 토큰 빈도수를 확인</a:t>
              </a: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상승 상위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10,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 하락 상위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10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단어 중 겹치는 단어를 </a:t>
              </a:r>
              <a:r>
                <a:rPr lang="ko-KR" altLang="en-US" sz="14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중립어라고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 판단</a:t>
              </a: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2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번에 걸쳐서 총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16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개 단어는 </a:t>
              </a:r>
              <a:r>
                <a:rPr lang="en-US" altLang="ko-KR" sz="14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token_mecab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에서 제거 후 사용</a:t>
              </a: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BC397E-C813-4F11-961C-C41EA29B2718}"/>
                </a:ext>
              </a:extLst>
            </p:cNvPr>
            <p:cNvSpPr txBox="1"/>
            <p:nvPr/>
          </p:nvSpPr>
          <p:spPr>
            <a:xfrm>
              <a:off x="631683" y="5166156"/>
              <a:ext cx="2554694" cy="29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단어 등장 빈도 </a:t>
              </a:r>
              <a:r>
                <a:rPr lang="en-US" altLang="ko-KR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EDA </a:t>
              </a:r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후 </a:t>
              </a:r>
              <a:r>
                <a:rPr lang="ko-KR" altLang="en-US" sz="20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전처리</a:t>
              </a:r>
              <a:endParaRPr lang="ko-KR" altLang="en-US" sz="20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4263CE-EA5E-44D7-8DF7-FD92617C81A9}"/>
              </a:ext>
            </a:extLst>
          </p:cNvPr>
          <p:cNvSpPr txBox="1"/>
          <p:nvPr/>
        </p:nvSpPr>
        <p:spPr>
          <a:xfrm>
            <a:off x="875103" y="676095"/>
            <a:ext cx="266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1AC255-7CD9-4DF3-B07A-1280EF29E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6" y="1336066"/>
            <a:ext cx="3403237" cy="23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6D357E0-ECDF-4F5A-8853-2A000F6A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19" y="1336064"/>
            <a:ext cx="3403237" cy="23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8C91DA40-4393-4A61-B3DD-0ECFBDA20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21" y="3834145"/>
            <a:ext cx="3902051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['코스피', '금융', '삼성', '코스닥', 'LG', 'KB', '기업', '현대차', '투자']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CBE50-7D5F-4CB5-B6A0-BDDB8719FB3F}"/>
              </a:ext>
            </a:extLst>
          </p:cNvPr>
          <p:cNvSpPr txBox="1"/>
          <p:nvPr/>
        </p:nvSpPr>
        <p:spPr>
          <a:xfrm>
            <a:off x="505305" y="3718729"/>
            <a:ext cx="2397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rgbClr val="393939"/>
                </a:solidFill>
                <a:latin typeface="+mj-ea"/>
                <a:ea typeface="+mj-ea"/>
              </a:rPr>
              <a:t>1</a:t>
            </a:r>
            <a:r>
              <a:rPr lang="en-US" altLang="ko-KR" sz="2000" b="1" spc="-150" baseline="30000" dirty="0">
                <a:solidFill>
                  <a:srgbClr val="393939"/>
                </a:solidFill>
                <a:latin typeface="+mj-ea"/>
                <a:ea typeface="+mj-ea"/>
              </a:rPr>
              <a:t>st</a:t>
            </a:r>
            <a:r>
              <a:rPr lang="en-US" altLang="ko-KR" sz="2000" b="1" spc="-150" dirty="0">
                <a:solidFill>
                  <a:srgbClr val="393939"/>
                </a:solidFill>
                <a:latin typeface="+mj-ea"/>
                <a:ea typeface="+mj-ea"/>
              </a:rPr>
              <a:t> Common words: </a:t>
            </a:r>
            <a:endParaRPr lang="ko-KR" altLang="en-US" sz="2000" b="1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C2E83A-A648-4858-BA90-082F650DB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2" y="4097893"/>
            <a:ext cx="3572227" cy="23475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3397AD-FF8B-42B2-9F20-8C45D7A5E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858" y="4173079"/>
            <a:ext cx="3360598" cy="2227526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EBBC3414-5E34-4645-953C-CCD6C1862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927" y="6505156"/>
            <a:ext cx="3902051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[‘</a:t>
            </a:r>
            <a:r>
              <a:rPr lang="ko-KR" altLang="en-US" sz="1100" b="1" dirty="0">
                <a:latin typeface="+mj-ea"/>
                <a:ea typeface="+mj-ea"/>
              </a:rPr>
              <a:t>삼성전자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', ‘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SK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’, ‘</a:t>
            </a:r>
            <a:r>
              <a:rPr lang="ko-KR" altLang="en-US" sz="1100" b="1" dirty="0">
                <a:latin typeface="+mj-ea"/>
                <a:ea typeface="+mj-ea"/>
              </a:rPr>
              <a:t>종목</a:t>
            </a:r>
            <a:r>
              <a:rPr lang="en-US" altLang="ko-KR" sz="1100" b="1" dirty="0">
                <a:latin typeface="+mj-ea"/>
                <a:ea typeface="+mj-ea"/>
              </a:rPr>
              <a:t>’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‘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시장</a:t>
            </a:r>
            <a:r>
              <a:rPr lang="en-US" altLang="ko-KR" sz="1100" b="1" dirty="0">
                <a:latin typeface="+mj-ea"/>
                <a:ea typeface="+mj-ea"/>
              </a:rPr>
              <a:t>’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, </a:t>
            </a:r>
            <a:r>
              <a:rPr lang="en-US" altLang="ko-KR" sz="1100" b="1" dirty="0">
                <a:latin typeface="+mj-ea"/>
                <a:ea typeface="+mj-ea"/>
              </a:rPr>
              <a:t>‘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마감</a:t>
            </a:r>
            <a:r>
              <a:rPr lang="en-US" altLang="ko-KR" sz="1100" b="1" dirty="0">
                <a:latin typeface="+mj-ea"/>
                <a:ea typeface="+mj-ea"/>
              </a:rPr>
              <a:t>’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, </a:t>
            </a:r>
            <a:r>
              <a:rPr lang="en-US" altLang="ko-KR" sz="1100" b="1" dirty="0">
                <a:latin typeface="+mj-ea"/>
                <a:ea typeface="+mj-ea"/>
              </a:rPr>
              <a:t>‘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한국</a:t>
            </a:r>
            <a:r>
              <a:rPr lang="en-US" altLang="ko-KR" sz="1100" b="1" dirty="0">
                <a:latin typeface="+mj-ea"/>
                <a:ea typeface="+mj-ea"/>
              </a:rPr>
              <a:t>’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]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DE329A-6A5A-4C3D-AD16-F6CFAD96B7E6}"/>
              </a:ext>
            </a:extLst>
          </p:cNvPr>
          <p:cNvSpPr txBox="1"/>
          <p:nvPr/>
        </p:nvSpPr>
        <p:spPr>
          <a:xfrm>
            <a:off x="506139" y="6389740"/>
            <a:ext cx="2476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rgbClr val="393939"/>
                </a:solidFill>
                <a:latin typeface="+mj-ea"/>
                <a:ea typeface="+mj-ea"/>
              </a:rPr>
              <a:t>2</a:t>
            </a:r>
            <a:r>
              <a:rPr lang="en-US" altLang="ko-KR" sz="2000" b="1" spc="-150" baseline="30000" dirty="0">
                <a:solidFill>
                  <a:srgbClr val="393939"/>
                </a:solidFill>
                <a:latin typeface="+mj-ea"/>
                <a:ea typeface="+mj-ea"/>
              </a:rPr>
              <a:t>nd</a:t>
            </a:r>
            <a:r>
              <a:rPr lang="en-US" altLang="ko-KR" sz="2000" b="1" spc="-150" dirty="0">
                <a:solidFill>
                  <a:srgbClr val="393939"/>
                </a:solidFill>
                <a:latin typeface="+mj-ea"/>
                <a:ea typeface="+mj-ea"/>
              </a:rPr>
              <a:t> Common words: </a:t>
            </a:r>
            <a:endParaRPr lang="ko-KR" altLang="en-US" sz="2000" b="1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780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9D5D6C-FEFE-4D0C-9D0B-912825FB3CF5}"/>
              </a:ext>
            </a:extLst>
          </p:cNvPr>
          <p:cNvGrpSpPr/>
          <p:nvPr/>
        </p:nvGrpSpPr>
        <p:grpSpPr>
          <a:xfrm>
            <a:off x="5901136" y="2170495"/>
            <a:ext cx="5963920" cy="1720065"/>
            <a:chOff x="631683" y="5390664"/>
            <a:chExt cx="3471061" cy="12592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8DC15-47C2-4438-9039-050E4B07FA20}"/>
                </a:ext>
              </a:extLst>
            </p:cNvPr>
            <p:cNvSpPr txBox="1"/>
            <p:nvPr/>
          </p:nvSpPr>
          <p:spPr>
            <a:xfrm>
              <a:off x="631683" y="5895338"/>
              <a:ext cx="3471061" cy="75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전체 사용 단어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35000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여개 중 빈도 누적합을 통해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98%, 99%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를 설명할 수 있는 단어 수 찾기</a:t>
              </a: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전체 사용 단어 중 약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18000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개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~ 24800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여개의 단어 선택을 위해 희귀단어 확인하기  </a:t>
              </a: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BC397E-C813-4F11-961C-C41EA29B2718}"/>
                </a:ext>
              </a:extLst>
            </p:cNvPr>
            <p:cNvSpPr txBox="1"/>
            <p:nvPr/>
          </p:nvSpPr>
          <p:spPr>
            <a:xfrm>
              <a:off x="1319097" y="5390664"/>
              <a:ext cx="1512838" cy="29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희귀 단어 </a:t>
              </a:r>
              <a:r>
                <a:rPr lang="ko-KR" altLang="en-US" sz="20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전처리</a:t>
              </a:r>
              <a:endParaRPr lang="ko-KR" altLang="en-US" sz="20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4263CE-EA5E-44D7-8DF7-FD92617C81A9}"/>
              </a:ext>
            </a:extLst>
          </p:cNvPr>
          <p:cNvSpPr txBox="1"/>
          <p:nvPr/>
        </p:nvSpPr>
        <p:spPr>
          <a:xfrm>
            <a:off x="875103" y="676095"/>
            <a:ext cx="266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969063-4F4C-410B-A799-ED82D6F3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186759"/>
            <a:ext cx="5573354" cy="27038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8F241A-24C6-4CF3-A3B2-F4106171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4073245"/>
            <a:ext cx="5573354" cy="27038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33B20E-2C56-4D86-BC23-18CFF49154F5}"/>
              </a:ext>
            </a:extLst>
          </p:cNvPr>
          <p:cNvSpPr/>
          <p:nvPr/>
        </p:nvSpPr>
        <p:spPr>
          <a:xfrm>
            <a:off x="1867458" y="1166145"/>
            <a:ext cx="1969435" cy="156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B638A8-FC5D-4382-8BE1-38460CAB79FA}"/>
              </a:ext>
            </a:extLst>
          </p:cNvPr>
          <p:cNvSpPr/>
          <p:nvPr/>
        </p:nvSpPr>
        <p:spPr>
          <a:xfrm>
            <a:off x="1858494" y="4052781"/>
            <a:ext cx="1978400" cy="169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AF69B9-25D6-4F16-84C1-C2902A2C2C53}"/>
              </a:ext>
            </a:extLst>
          </p:cNvPr>
          <p:cNvSpPr txBox="1"/>
          <p:nvPr/>
        </p:nvSpPr>
        <p:spPr>
          <a:xfrm>
            <a:off x="3836893" y="1122517"/>
            <a:ext cx="1722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rPr>
              <a:t>18271 </a:t>
            </a:r>
            <a:r>
              <a:rPr lang="ko-KR" altLang="en-US" sz="1400" b="1" spc="-150" dirty="0">
                <a:solidFill>
                  <a:srgbClr val="393939"/>
                </a:solidFill>
                <a:latin typeface="+mj-ea"/>
                <a:ea typeface="+mj-ea"/>
              </a:rPr>
              <a:t>개 </a:t>
            </a:r>
            <a:r>
              <a: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rPr>
              <a:t>(98 %)</a:t>
            </a:r>
            <a:endParaRPr lang="ko-KR" altLang="en-US" sz="1400" b="1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851D6B-3E30-43F2-98AD-713FA796F512}"/>
              </a:ext>
            </a:extLst>
          </p:cNvPr>
          <p:cNvSpPr txBox="1"/>
          <p:nvPr/>
        </p:nvSpPr>
        <p:spPr>
          <a:xfrm>
            <a:off x="3738281" y="4036044"/>
            <a:ext cx="1722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rPr>
              <a:t>24838 </a:t>
            </a:r>
            <a:r>
              <a:rPr lang="ko-KR" altLang="en-US" sz="1400" b="1" spc="-150" dirty="0">
                <a:solidFill>
                  <a:srgbClr val="393939"/>
                </a:solidFill>
                <a:latin typeface="+mj-ea"/>
                <a:ea typeface="+mj-ea"/>
              </a:rPr>
              <a:t>개 </a:t>
            </a:r>
            <a:r>
              <a: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rPr>
              <a:t>(99 %)</a:t>
            </a:r>
            <a:endParaRPr lang="ko-KR" altLang="en-US" sz="1400" b="1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415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9D5D6C-FEFE-4D0C-9D0B-912825FB3CF5}"/>
              </a:ext>
            </a:extLst>
          </p:cNvPr>
          <p:cNvGrpSpPr/>
          <p:nvPr/>
        </p:nvGrpSpPr>
        <p:grpSpPr>
          <a:xfrm>
            <a:off x="5708630" y="2155297"/>
            <a:ext cx="6189397" cy="3054469"/>
            <a:chOff x="631683" y="5390664"/>
            <a:chExt cx="3602291" cy="223623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8DC15-47C2-4438-9039-050E4B07FA20}"/>
                </a:ext>
              </a:extLst>
            </p:cNvPr>
            <p:cNvSpPr txBox="1"/>
            <p:nvPr/>
          </p:nvSpPr>
          <p:spPr>
            <a:xfrm>
              <a:off x="631683" y="5895338"/>
              <a:ext cx="3602291" cy="1731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어휘 집합 수를 약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2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만개 정도 사용한다고 가정하고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최소 등장 빈도가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2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이상이면 토큰 손실 우려</a:t>
              </a: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등장 빈도가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1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회 이하인 토큰들만  정수 인코딩 과정에서 배제하도록 설계</a:t>
              </a: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전체 비중에서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1.15%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등장하는 빈도를 보임 </a:t>
              </a: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희귀 단어 </a:t>
              </a:r>
              <a:r>
                <a:rPr lang="ko-KR" altLang="en-US" sz="14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전처리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 후 단어 집합의 크기는   </a:t>
              </a:r>
              <a:r>
                <a:rPr lang="en-US" altLang="ko-KR" sz="1600" b="1" spc="-150" dirty="0">
                  <a:solidFill>
                    <a:srgbClr val="393939"/>
                  </a:solidFill>
                  <a:highlight>
                    <a:srgbClr val="BCDEE3"/>
                  </a:highlight>
                  <a:latin typeface="+mj-ea"/>
                  <a:ea typeface="+mj-ea"/>
                </a:rPr>
                <a:t>22797</a:t>
              </a:r>
              <a:r>
                <a:rPr lang="ko-KR" altLang="en-US" sz="1600" b="1" spc="-150" dirty="0">
                  <a:solidFill>
                    <a:srgbClr val="393939"/>
                  </a:solidFill>
                  <a:highlight>
                    <a:srgbClr val="BCDEE3"/>
                  </a:highlight>
                  <a:latin typeface="+mj-ea"/>
                  <a:ea typeface="+mj-ea"/>
                </a:rPr>
                <a:t>개</a:t>
              </a:r>
              <a:endParaRPr lang="en-US" altLang="ko-KR" sz="1600" b="1" spc="-150" dirty="0">
                <a:solidFill>
                  <a:srgbClr val="393939"/>
                </a:solidFill>
                <a:highlight>
                  <a:srgbClr val="BCDEE3"/>
                </a:highlight>
                <a:latin typeface="+mj-ea"/>
                <a:ea typeface="+mj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BC397E-C813-4F11-961C-C41EA29B2718}"/>
                </a:ext>
              </a:extLst>
            </p:cNvPr>
            <p:cNvSpPr txBox="1"/>
            <p:nvPr/>
          </p:nvSpPr>
          <p:spPr>
            <a:xfrm>
              <a:off x="1319097" y="5390664"/>
              <a:ext cx="1512838" cy="29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희귀 단어 </a:t>
              </a:r>
              <a:r>
                <a:rPr lang="ko-KR" altLang="en-US" sz="20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전처리</a:t>
              </a:r>
              <a:endParaRPr lang="ko-KR" altLang="en-US" sz="20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4263CE-EA5E-44D7-8DF7-FD92617C81A9}"/>
              </a:ext>
            </a:extLst>
          </p:cNvPr>
          <p:cNvSpPr txBox="1"/>
          <p:nvPr/>
        </p:nvSpPr>
        <p:spPr>
          <a:xfrm>
            <a:off x="875103" y="676095"/>
            <a:ext cx="266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90A12-EE88-4A3C-8394-CD1F7177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5" y="1798456"/>
            <a:ext cx="4703901" cy="367190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B638A8-FC5D-4382-8BE1-38460CAB79FA}"/>
              </a:ext>
            </a:extLst>
          </p:cNvPr>
          <p:cNvSpPr/>
          <p:nvPr/>
        </p:nvSpPr>
        <p:spPr>
          <a:xfrm>
            <a:off x="245845" y="1705368"/>
            <a:ext cx="4829074" cy="957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60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0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84268" y="180486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>
            <a:grpSpLocks/>
          </p:cNvGrpSpPr>
          <p:nvPr/>
        </p:nvGrpSpPr>
        <p:grpSpPr>
          <a:xfrm>
            <a:off x="653736" y="1371878"/>
            <a:ext cx="4199726" cy="646331"/>
            <a:chOff x="294640" y="3596640"/>
            <a:chExt cx="4199726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5509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주제 및 데이터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>
            <a:grpSpLocks/>
          </p:cNvGrpSpPr>
          <p:nvPr/>
        </p:nvGrpSpPr>
        <p:grpSpPr>
          <a:xfrm>
            <a:off x="653736" y="2362716"/>
            <a:ext cx="3381938" cy="646331"/>
            <a:chOff x="294640" y="3596640"/>
            <a:chExt cx="3381938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733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r>
                <a:rPr lang="en-US" altLang="ko-KR" sz="2400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 </a:t>
              </a:r>
              <a:r>
                <a:rPr lang="ko-KR" altLang="en-US" sz="2400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및 </a:t>
              </a:r>
              <a:r>
                <a:rPr lang="ko-KR" altLang="en-US" sz="2400" spc="-150" dirty="0" err="1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2400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53736" y="3353554"/>
            <a:ext cx="833485" cy="646331"/>
            <a:chOff x="294640" y="3596640"/>
            <a:chExt cx="833485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DC51E8-DDF1-4B84-B56A-D3F8AAA81E23}"/>
              </a:ext>
            </a:extLst>
          </p:cNvPr>
          <p:cNvGrpSpPr>
            <a:grpSpLocks/>
          </p:cNvGrpSpPr>
          <p:nvPr/>
        </p:nvGrpSpPr>
        <p:grpSpPr>
          <a:xfrm>
            <a:off x="635810" y="4280034"/>
            <a:ext cx="3938437" cy="646331"/>
            <a:chOff x="294640" y="3596640"/>
            <a:chExt cx="3938437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A9EF9D-0E3B-4482-A1D3-6EDB3D9AFFB2}"/>
                </a:ext>
              </a:extLst>
            </p:cNvPr>
            <p:cNvSpPr txBox="1"/>
            <p:nvPr/>
          </p:nvSpPr>
          <p:spPr>
            <a:xfrm>
              <a:off x="294640" y="359664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D6F373-B993-4280-86AD-2FF367324342}"/>
                </a:ext>
              </a:extLst>
            </p:cNvPr>
            <p:cNvSpPr txBox="1"/>
            <p:nvPr/>
          </p:nvSpPr>
          <p:spPr>
            <a:xfrm>
              <a:off x="943394" y="3688973"/>
              <a:ext cx="32896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학습 모델을 통한 결과 분석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2FE4E1-60E8-4817-B25E-5F060CE21E28}"/>
              </a:ext>
            </a:extLst>
          </p:cNvPr>
          <p:cNvGrpSpPr>
            <a:grpSpLocks/>
          </p:cNvGrpSpPr>
          <p:nvPr/>
        </p:nvGrpSpPr>
        <p:grpSpPr>
          <a:xfrm>
            <a:off x="635810" y="5240392"/>
            <a:ext cx="2516573" cy="646331"/>
            <a:chOff x="294640" y="3596640"/>
            <a:chExt cx="2516573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056A41-57D2-4FDD-95B1-E6A6662A4522}"/>
                </a:ext>
              </a:extLst>
            </p:cNvPr>
            <p:cNvSpPr txBox="1"/>
            <p:nvPr/>
          </p:nvSpPr>
          <p:spPr>
            <a:xfrm>
              <a:off x="294640" y="359664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B214F9-0852-4688-861F-300A2CA0C632}"/>
                </a:ext>
              </a:extLst>
            </p:cNvPr>
            <p:cNvSpPr txBox="1"/>
            <p:nvPr/>
          </p:nvSpPr>
          <p:spPr>
            <a:xfrm>
              <a:off x="943394" y="3688973"/>
              <a:ext cx="1867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한계 및 보완점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8942CE-F51D-4294-8E54-4C0271C0CF58}"/>
              </a:ext>
            </a:extLst>
          </p:cNvPr>
          <p:cNvGrpSpPr>
            <a:grpSpLocks/>
          </p:cNvGrpSpPr>
          <p:nvPr/>
        </p:nvGrpSpPr>
        <p:grpSpPr>
          <a:xfrm>
            <a:off x="635810" y="6213300"/>
            <a:ext cx="1878578" cy="646331"/>
            <a:chOff x="294640" y="3596640"/>
            <a:chExt cx="1878578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4F244A-FFAE-425E-94A6-DD0DC3D3A9F9}"/>
                </a:ext>
              </a:extLst>
            </p:cNvPr>
            <p:cNvSpPr txBox="1"/>
            <p:nvPr/>
          </p:nvSpPr>
          <p:spPr>
            <a:xfrm>
              <a:off x="294640" y="359664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36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A97880-D1ED-48E2-9071-840A9D9768B0}"/>
                </a:ext>
              </a:extLst>
            </p:cNvPr>
            <p:cNvSpPr txBox="1"/>
            <p:nvPr/>
          </p:nvSpPr>
          <p:spPr>
            <a:xfrm>
              <a:off x="943394" y="3688973"/>
              <a:ext cx="1229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참고문헌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85A171-6DF8-4E43-90F7-533295F92E15}"/>
              </a:ext>
            </a:extLst>
          </p:cNvPr>
          <p:cNvSpPr txBox="1">
            <a:spLocks/>
          </p:cNvSpPr>
          <p:nvPr/>
        </p:nvSpPr>
        <p:spPr>
          <a:xfrm>
            <a:off x="1310511" y="3457676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09B50F-7493-40BC-993C-9C48830D4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73416" y="1102660"/>
            <a:ext cx="5418584" cy="57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9D5D6C-FEFE-4D0C-9D0B-912825FB3CF5}"/>
              </a:ext>
            </a:extLst>
          </p:cNvPr>
          <p:cNvGrpSpPr/>
          <p:nvPr/>
        </p:nvGrpSpPr>
        <p:grpSpPr>
          <a:xfrm>
            <a:off x="5612377" y="2267590"/>
            <a:ext cx="6189397" cy="2366395"/>
            <a:chOff x="631683" y="5390664"/>
            <a:chExt cx="3602291" cy="17324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8DC15-47C2-4438-9039-050E4B07FA20}"/>
                </a:ext>
              </a:extLst>
            </p:cNvPr>
            <p:cNvSpPr txBox="1"/>
            <p:nvPr/>
          </p:nvSpPr>
          <p:spPr>
            <a:xfrm>
              <a:off x="631683" y="5895338"/>
              <a:ext cx="3602291" cy="1227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약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12000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개의 토큰 삭제로 희귀 </a:t>
              </a:r>
              <a:r>
                <a:rPr lang="ko-KR" altLang="en-US" sz="14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토큰들로만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 구성된 헤드라인은 </a:t>
              </a:r>
              <a:r>
                <a:rPr lang="ko-KR" altLang="en-US" sz="14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결측치로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 변경됨</a:t>
              </a: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Train, test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의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115, 31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개의 </a:t>
              </a:r>
              <a:r>
                <a:rPr lang="ko-KR" altLang="en-US" sz="14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결측치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 샘플을 제거</a:t>
              </a: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최종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train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과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test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개수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:188386, 45141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개</a:t>
              </a:r>
              <a:endParaRPr lang="en-US" altLang="ko-KR" sz="16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BC397E-C813-4F11-961C-C41EA29B2718}"/>
                </a:ext>
              </a:extLst>
            </p:cNvPr>
            <p:cNvSpPr txBox="1"/>
            <p:nvPr/>
          </p:nvSpPr>
          <p:spPr>
            <a:xfrm>
              <a:off x="1364038" y="5390664"/>
              <a:ext cx="1422957" cy="29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최종 </a:t>
              </a:r>
              <a:r>
                <a:rPr lang="en-US" altLang="ko-KR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Null</a:t>
              </a:r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 데이터 </a:t>
              </a:r>
              <a:r>
                <a:rPr lang="ko-KR" altLang="en-US" sz="20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전처리</a:t>
              </a:r>
              <a:endParaRPr lang="ko-KR" altLang="en-US" sz="20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4263CE-EA5E-44D7-8DF7-FD92617C81A9}"/>
              </a:ext>
            </a:extLst>
          </p:cNvPr>
          <p:cNvSpPr txBox="1"/>
          <p:nvPr/>
        </p:nvSpPr>
        <p:spPr>
          <a:xfrm>
            <a:off x="875103" y="676095"/>
            <a:ext cx="266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08212D-2D75-4F98-9018-03E749FE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0" y="1971390"/>
            <a:ext cx="4303995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6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397582" y="3177550"/>
            <a:ext cx="547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3829" y="2968819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20040" y="282313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CB959A8-18BB-435C-8BC2-66B0B67BB3D0}"/>
              </a:ext>
            </a:extLst>
          </p:cNvPr>
          <p:cNvCxnSpPr>
            <a:cxnSpLocks/>
          </p:cNvCxnSpPr>
          <p:nvPr/>
        </p:nvCxnSpPr>
        <p:spPr>
          <a:xfrm>
            <a:off x="335280" y="402709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3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27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모델 종류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6C93B2-28CD-450E-926E-80DE67A2B29A}"/>
              </a:ext>
            </a:extLst>
          </p:cNvPr>
          <p:cNvCxnSpPr/>
          <p:nvPr/>
        </p:nvCxnSpPr>
        <p:spPr>
          <a:xfrm>
            <a:off x="296081" y="5636398"/>
            <a:ext cx="1893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15EFD1B-6F2A-4F7F-AC39-6ECBEEE2C1CD}"/>
              </a:ext>
            </a:extLst>
          </p:cNvPr>
          <p:cNvCxnSpPr/>
          <p:nvPr/>
        </p:nvCxnSpPr>
        <p:spPr>
          <a:xfrm>
            <a:off x="2685072" y="5636398"/>
            <a:ext cx="1811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9EB5B3-D70E-43D4-AFC6-8BF37F008866}"/>
              </a:ext>
            </a:extLst>
          </p:cNvPr>
          <p:cNvCxnSpPr/>
          <p:nvPr/>
        </p:nvCxnSpPr>
        <p:spPr>
          <a:xfrm>
            <a:off x="4911821" y="5636398"/>
            <a:ext cx="189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F9363E6-0CAE-46B2-8B42-8178026D58BB}"/>
              </a:ext>
            </a:extLst>
          </p:cNvPr>
          <p:cNvCxnSpPr/>
          <p:nvPr/>
        </p:nvCxnSpPr>
        <p:spPr>
          <a:xfrm>
            <a:off x="7226192" y="5636398"/>
            <a:ext cx="1893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283079" y="2005321"/>
            <a:ext cx="1898647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Stacking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Ensemble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(Naïve Bayes)</a:t>
            </a: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(SGD)</a:t>
            </a: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(LGBM)</a:t>
            </a: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(XGB)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2597450" y="2003572"/>
            <a:ext cx="1898647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RNN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(LSTM)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4911821" y="2003572"/>
            <a:ext cx="1898647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RNN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(GRU)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7226192" y="2003571"/>
            <a:ext cx="1898647" cy="33115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Hugging Face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(BERT)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203122-689F-45CD-B118-3B8B880300B9}"/>
              </a:ext>
            </a:extLst>
          </p:cNvPr>
          <p:cNvSpPr/>
          <p:nvPr/>
        </p:nvSpPr>
        <p:spPr>
          <a:xfrm>
            <a:off x="9540563" y="2003570"/>
            <a:ext cx="1898647" cy="33115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SKT Brain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KoBERT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0C41726-7D66-4497-A2E5-8F9E54D3D80F}"/>
              </a:ext>
            </a:extLst>
          </p:cNvPr>
          <p:cNvCxnSpPr/>
          <p:nvPr/>
        </p:nvCxnSpPr>
        <p:spPr>
          <a:xfrm>
            <a:off x="9543055" y="5636398"/>
            <a:ext cx="1893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34F740-517A-4ED3-9875-28661F4494E2}"/>
              </a:ext>
            </a:extLst>
          </p:cNvPr>
          <p:cNvSpPr txBox="1"/>
          <p:nvPr/>
        </p:nvSpPr>
        <p:spPr>
          <a:xfrm>
            <a:off x="1044690" y="5925572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D44A95-3649-4C81-94FF-234BA0010CDE}"/>
              </a:ext>
            </a:extLst>
          </p:cNvPr>
          <p:cNvSpPr txBox="1"/>
          <p:nvPr/>
        </p:nvSpPr>
        <p:spPr>
          <a:xfrm>
            <a:off x="480262" y="1366133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모델 종류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941E33-1C8D-4470-8309-BF94CF88F775}"/>
              </a:ext>
            </a:extLst>
          </p:cNvPr>
          <p:cNvSpPr txBox="1"/>
          <p:nvPr/>
        </p:nvSpPr>
        <p:spPr>
          <a:xfrm>
            <a:off x="3424680" y="5925572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86D46E-C1E4-4984-BF6D-53F356CF7BF1}"/>
              </a:ext>
            </a:extLst>
          </p:cNvPr>
          <p:cNvSpPr txBox="1"/>
          <p:nvPr/>
        </p:nvSpPr>
        <p:spPr>
          <a:xfrm>
            <a:off x="5729605" y="5925473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C8C09D-326B-495D-A188-72947766C17E}"/>
              </a:ext>
            </a:extLst>
          </p:cNvPr>
          <p:cNvSpPr txBox="1"/>
          <p:nvPr/>
        </p:nvSpPr>
        <p:spPr>
          <a:xfrm>
            <a:off x="8034530" y="591631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B295BD-F566-4159-8F30-7DEB73AB809B}"/>
              </a:ext>
            </a:extLst>
          </p:cNvPr>
          <p:cNvSpPr txBox="1"/>
          <p:nvPr/>
        </p:nvSpPr>
        <p:spPr>
          <a:xfrm>
            <a:off x="10302174" y="5916310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1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4120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TF-IDF Stacking Ensemble (Naïve Bayes, SGD, LGBM, XGB)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B3A8E9-1500-4F5F-8415-650023D9A7A9}"/>
              </a:ext>
            </a:extLst>
          </p:cNvPr>
          <p:cNvSpPr txBox="1"/>
          <p:nvPr/>
        </p:nvSpPr>
        <p:spPr>
          <a:xfrm>
            <a:off x="517474" y="4436779"/>
            <a:ext cx="111791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 학습을 통한 텍스트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감정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분류 모델 선정 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Naïve Bayes: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데이터셋의 모든 특징들이 독립적이며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학습을 많이 시킬수록 분류 능력이 향상되는 장점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SGD: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랜덤하게 추출된 일부 데이터를 사용하여 학습이 빠르며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분류에서 자주 발생하는 대규모 및 희소 기계 학습 문제에 좋음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LGBM: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적은 메모리를 사용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빠른 모델 생성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병렬 처리를 통해 매우 빠른 속도로 학습하면서 높은 성능을 보여줌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XGB: LGBM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Leaf-wise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방식의 단점인 과적합에 취약하다는 점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수가 적음으로 인한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과적합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발생으로 인해 비교 선정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E426A8-014A-48A5-B7E8-BCD51D5D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1774890"/>
            <a:ext cx="7973538" cy="25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5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4120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TF-IDF Stacking Ensemble (Naïve Bayes, SGD, LGBM, XGB)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TF-IDF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ncoding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B3A8E9-1500-4F5F-8415-650023D9A7A9}"/>
              </a:ext>
            </a:extLst>
          </p:cNvPr>
          <p:cNvSpPr txBox="1"/>
          <p:nvPr/>
        </p:nvSpPr>
        <p:spPr>
          <a:xfrm>
            <a:off x="624149" y="3805838"/>
            <a:ext cx="111799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단어의 빈도와 역문서 빈도를 사용하여 DTM 내의 각 단어들마다 중요한 정도를 가중치로 주는 TF-IDF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encoding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진행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상대적으로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/부정 용어가 많은 리뷰 텍스트와 다르게 주식 종목 관련 기사이므로 관련 전문 용어가 많이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포함되있음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analyzer를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word로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설정하여 학습의 단위를 단어로 함 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앞에서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EDA를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통해 상승/하락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n_gram을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확인했을 때 3_gram정도 묶였을 때 각 라벨별로 의미를 가지는 단어들을 볼 수 있었음 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ngram_range를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(1, 3)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CE3138-42FC-484F-9431-76AE5ED81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912950"/>
            <a:ext cx="7287642" cy="16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4120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TF-IDF Stacking Ensemble (Naïve Bayes, SGD, LGBM, XGB)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517474" y="1220892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Classifier(Naïve Bayes, SGD, LGBM, XGB)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B3A8E9-1500-4F5F-8415-650023D9A7A9}"/>
              </a:ext>
            </a:extLst>
          </p:cNvPr>
          <p:cNvSpPr txBox="1"/>
          <p:nvPr/>
        </p:nvSpPr>
        <p:spPr>
          <a:xfrm>
            <a:off x="2027736" y="5857531"/>
            <a:ext cx="77779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TF-IDF Encoding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이어 각 분류기를 통해 학습하는 함수를 묶어 모델 파이프라인을 구성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분류기를 통해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 set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학습 후 모델 별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accuracy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추출하여 비교해 봄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61C327-215D-4370-A987-A20FE12F7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70" y="1750478"/>
            <a:ext cx="4505433" cy="3946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28D335-029B-4C4E-866C-2C898EFA5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24" y="1690309"/>
            <a:ext cx="3762900" cy="394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6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4120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TF-IDF Stacking Ensemble (Naïve Bayes, SGD, LGBM, XGB)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Stacking Ensemble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8A7468-B8C3-4FE5-9611-CC423359F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925219"/>
            <a:ext cx="7504783" cy="2510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0FA207-8631-4C9E-95DC-3BD2ED038AF8}"/>
              </a:ext>
            </a:extLst>
          </p:cNvPr>
          <p:cNvSpPr txBox="1"/>
          <p:nvPr/>
        </p:nvSpPr>
        <p:spPr>
          <a:xfrm>
            <a:off x="624149" y="5021555"/>
            <a:ext cx="108160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4개의 모델을 각각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set으로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학습한 후 나온 4개의 예측 값을 학습데이터로 사용해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accuracy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stacking된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최종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model을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다시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set으로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학습</a:t>
            </a:r>
          </a:p>
        </p:txBody>
      </p:sp>
    </p:spTree>
    <p:extLst>
      <p:ext uri="{BB962C8B-B14F-4D97-AF65-F5344CB8AC3E}">
        <p14:creationId xmlns:p14="http://schemas.microsoft.com/office/powerpoint/2010/main" val="316193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Keras</a:t>
            </a:r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 to sequence LSTM &amp; GRU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AFEF4-B370-4525-8602-841C1DB40A06}"/>
              </a:ext>
            </a:extLst>
          </p:cNvPr>
          <p:cNvSpPr txBox="1"/>
          <p:nvPr/>
        </p:nvSpPr>
        <p:spPr>
          <a:xfrm>
            <a:off x="875104" y="4410981"/>
            <a:ext cx="94594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텍스트를 처리할 수 있는 딥러닝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감성분석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0" i="0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SimpleRNN</a:t>
            </a:r>
            <a:r>
              <a:rPr lang="ko-KR" altLang="en-US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실전에 쓰기에는 너무 단순 </a:t>
            </a:r>
            <a:r>
              <a:rPr lang="en-US" altLang="ko-KR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긴 시간에 걸친 의존성은 학습할 수 없음</a:t>
            </a:r>
            <a:r>
              <a:rPr lang="en-US" altLang="ko-KR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0" i="0" dirty="0">
                <a:solidFill>
                  <a:srgbClr val="494E5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층이 많은 일반 네트워크에서 나타나는 것과 비슷한 현상인 </a:t>
            </a:r>
            <a:r>
              <a:rPr lang="ko-KR" altLang="en-US" sz="1600" i="0" dirty="0">
                <a:solidFill>
                  <a:srgbClr val="494E5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기울기 소실 문제</a:t>
            </a:r>
            <a:endParaRPr lang="en-US" altLang="ko-KR" sz="1600" i="0" dirty="0">
              <a:solidFill>
                <a:srgbClr val="494E52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keras의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LSTM, GRU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 사용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D51422-93F1-486C-AD6A-4039C075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261" y="1887524"/>
            <a:ext cx="7407478" cy="22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91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Keras</a:t>
            </a:r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 to sequence LSTM &amp; GRU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정수 인코딩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FA207-8631-4C9E-95DC-3BD2ED038AF8}"/>
              </a:ext>
            </a:extLst>
          </p:cNvPr>
          <p:cNvSpPr txBox="1"/>
          <p:nvPr/>
        </p:nvSpPr>
        <p:spPr>
          <a:xfrm>
            <a:off x="539755" y="5452442"/>
            <a:ext cx="108160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전처리된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텍스트 시퀀스를 정수 시퀀스로 변환하여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encoding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B1D7D1-E09E-49D1-85E3-CB785910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927319"/>
            <a:ext cx="7306695" cy="28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0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Keras</a:t>
            </a:r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 to sequence LSTM &amp; GRU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빈 샘플 제거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FA207-8631-4C9E-95DC-3BD2ED038AF8}"/>
              </a:ext>
            </a:extLst>
          </p:cNvPr>
          <p:cNvSpPr txBox="1"/>
          <p:nvPr/>
        </p:nvSpPr>
        <p:spPr>
          <a:xfrm>
            <a:off x="517474" y="5452442"/>
            <a:ext cx="108160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데이터에서 빈도수가 </a:t>
            </a:r>
            <a:r>
              <a:rPr lang="en-US" altLang="ko-KR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이하인 단어가 삭제되었을 때 빈 샘플이 있을 수 있음</a:t>
            </a:r>
            <a:endParaRPr lang="en-US" altLang="ko-KR" sz="16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6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r>
              <a:rPr lang="en-US" altLang="ko-KR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빈 샘플들은 어떤 레이블이 붙어있던 의미가 없으므로 제거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39F573-82E3-4E9F-B947-62E427025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947918"/>
            <a:ext cx="7306695" cy="32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5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772170" y="3105834"/>
            <a:ext cx="50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주제 및 데이터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205608" y="3073097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20040" y="282313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CB959A8-18BB-435C-8BC2-66B0B67BB3D0}"/>
              </a:ext>
            </a:extLst>
          </p:cNvPr>
          <p:cNvCxnSpPr>
            <a:cxnSpLocks/>
          </p:cNvCxnSpPr>
          <p:nvPr/>
        </p:nvCxnSpPr>
        <p:spPr>
          <a:xfrm>
            <a:off x="335280" y="402709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Keras</a:t>
            </a:r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 to sequence LSTM &amp; GRU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FA207-8631-4C9E-95DC-3BD2ED038AF8}"/>
              </a:ext>
            </a:extLst>
          </p:cNvPr>
          <p:cNvSpPr txBox="1"/>
          <p:nvPr/>
        </p:nvSpPr>
        <p:spPr>
          <a:xfrm>
            <a:off x="624149" y="5527943"/>
            <a:ext cx="108663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패딩을 통해 문장의 길이를 통일 </a:t>
            </a:r>
            <a:r>
              <a:rPr lang="en-US" altLang="ko-KR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셋의 병렬 연산을 위해</a:t>
            </a:r>
            <a:endParaRPr lang="en-US" altLang="ko-KR" sz="16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6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r>
              <a:rPr lang="en-US" altLang="ko-KR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헤드라인 길이의 분포를 확인하여 </a:t>
            </a:r>
            <a:r>
              <a:rPr lang="en-US" altLang="ko-KR" sz="1600" b="0" i="0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max_len</a:t>
            </a:r>
            <a:r>
              <a:rPr lang="ko-KR" altLang="en-US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보다는 전체 샘플 중 길이가 </a:t>
            </a:r>
            <a:r>
              <a:rPr lang="en-US" altLang="ko-KR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 </a:t>
            </a:r>
            <a:r>
              <a:rPr lang="ko-KR" altLang="en-US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이하인 샘플의 비율이 </a:t>
            </a:r>
            <a:r>
              <a:rPr lang="en-US" altLang="ko-KR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99.8% </a:t>
            </a:r>
            <a:r>
              <a:rPr lang="en-US" altLang="ko-KR" sz="1600" b="0" i="0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max_len</a:t>
            </a:r>
            <a:r>
              <a:rPr lang="en-US" altLang="ko-KR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12</a:t>
            </a:r>
            <a:r>
              <a:rPr lang="ko-KR" altLang="en-US" sz="16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1B00A3-703A-4ED4-AF14-905F2B56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827312"/>
            <a:ext cx="5048955" cy="32964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E4E821-5F63-4B59-B72E-18077612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7312"/>
            <a:ext cx="5048956" cy="329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3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Keras</a:t>
            </a:r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 to sequence LSTM &amp; GRU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LSTM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713B3A-1B40-4DD1-AA89-140551958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858089"/>
            <a:ext cx="5471851" cy="48195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576E0B-7689-4244-8C77-338F273CF62F}"/>
              </a:ext>
            </a:extLst>
          </p:cNvPr>
          <p:cNvSpPr txBox="1"/>
          <p:nvPr/>
        </p:nvSpPr>
        <p:spPr>
          <a:xfrm>
            <a:off x="6404226" y="2559342"/>
            <a:ext cx="589238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임베딩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벡터의 차원은 </a:t>
            </a:r>
            <a:r>
              <a:rPr lang="ko-KR" altLang="en-US" sz="1400" dirty="0">
                <a:highlight>
                  <a:srgbClr val="BCDEE3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은닉층의 크기를 </a:t>
            </a:r>
            <a:r>
              <a:rPr lang="ko-KR" altLang="en-US" sz="1400" dirty="0">
                <a:highlight>
                  <a:srgbClr val="BCDEE3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적절히 설정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출력은 상승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하락 중 하나를 예측하는 이진 분류 문제이므로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활성화함수로 </a:t>
            </a:r>
            <a:r>
              <a:rPr lang="en-US" altLang="ko-KR" sz="1400" dirty="0">
                <a:highlight>
                  <a:srgbClr val="BCDEE3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sigmoid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손실함수로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binary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crossentropy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설정,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batch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size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64,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epoch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15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과적합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방지 차원으로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val_loss가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4회 증가하면 정해진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epoch에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도달하지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못하였어도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학습을 조기 종료 시킴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ModelCheckpoint를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통해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val_acc가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개선될 경우 모델을 저장</a:t>
            </a:r>
          </a:p>
          <a:p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set의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20%를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validation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set으로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036395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Keras</a:t>
            </a:r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 to sequence LSTM &amp; GRU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780177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결과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LSTM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1CCA9B-F4C6-4116-9215-97FFC202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873268"/>
            <a:ext cx="4808848" cy="3903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89F4D5-97AD-43D3-B166-DD4FE3DA9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360" y="1873267"/>
            <a:ext cx="4808848" cy="39039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BB5CD8-E439-4BF6-AED1-449145ED4882}"/>
              </a:ext>
            </a:extLst>
          </p:cNvPr>
          <p:cNvSpPr txBox="1"/>
          <p:nvPr/>
        </p:nvSpPr>
        <p:spPr>
          <a:xfrm>
            <a:off x="780177" y="6077715"/>
            <a:ext cx="61239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과적합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</a:t>
            </a:r>
          </a:p>
        </p:txBody>
      </p:sp>
    </p:spTree>
    <p:extLst>
      <p:ext uri="{BB962C8B-B14F-4D97-AF65-F5344CB8AC3E}">
        <p14:creationId xmlns:p14="http://schemas.microsoft.com/office/powerpoint/2010/main" val="251582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Keras</a:t>
            </a:r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 to sequence LSTM &amp; GRU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GRU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76E0B-7689-4244-8C77-338F273CF62F}"/>
              </a:ext>
            </a:extLst>
          </p:cNvPr>
          <p:cNvSpPr txBox="1"/>
          <p:nvPr/>
        </p:nvSpPr>
        <p:spPr>
          <a:xfrm>
            <a:off x="6096000" y="2559342"/>
            <a:ext cx="589238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임베딩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벡터의 차원은 100, 은닉층의 크기를 128로 적절히 설정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출력은 상승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하락 중 하나를 예측하는 이진 분류 문제이므로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활성화함수로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시그모이드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손실함수로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binary_crossentropy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설정,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batch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size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64,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epoch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15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과적합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방지 차원으로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val_loss가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4회 증가하면 정해진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epoch에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도달하지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못하였어도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학습을 조기 종료 시킴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ModelCheckpoint를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통해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val_acc가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개선될 경우 모델을 저장</a:t>
            </a:r>
          </a:p>
          <a:p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set의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20%를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validation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set으로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3637BF-B6A4-4486-9D47-A94FDE48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988191"/>
            <a:ext cx="5038420" cy="44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9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Keras</a:t>
            </a:r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 to sequence LSTM &amp; GRU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780177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결과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GRU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B5CD8-E439-4BF6-AED1-449145ED4882}"/>
              </a:ext>
            </a:extLst>
          </p:cNvPr>
          <p:cNvSpPr txBox="1"/>
          <p:nvPr/>
        </p:nvSpPr>
        <p:spPr>
          <a:xfrm>
            <a:off x="780177" y="6077715"/>
            <a:ext cx="61239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과적합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30E06-3E2D-4592-87F7-668A6C8E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77" y="1857389"/>
            <a:ext cx="4808848" cy="3966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6506DF-A421-449F-B5E1-ACC0D8FA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7389"/>
            <a:ext cx="5002635" cy="39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Hugging Face BERT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AFEF4-B370-4525-8602-841C1DB40A06}"/>
              </a:ext>
            </a:extLst>
          </p:cNvPr>
          <p:cNvSpPr txBox="1"/>
          <p:nvPr/>
        </p:nvSpPr>
        <p:spPr>
          <a:xfrm>
            <a:off x="399728" y="4573743"/>
            <a:ext cx="117922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Hugging Face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models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기반의 다양한 모델을 </a:t>
            </a:r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Pytorch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구현해 놓은 모듈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Hugging Face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model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하나인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모델을 사용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광범위한 글을 학습한 모델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보유하고 있는 모델이라서 새로운 문장에 대한 분류 학습 수렴이 굉장히 빠름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전략적인 주가 예측기로서 감정기반 분류학습을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선택했다기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보다는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딥러닝으로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자연어 처리 분야를 뒤집었던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모델을 사용해보고 싶었음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만개의 종목 관련 헤드라인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 set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전이학습하여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새로운 분류기를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만듬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DA2C10-E717-4DF2-B70D-A92808DC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1708097"/>
            <a:ext cx="7259063" cy="28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6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Hugging Face BERT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입력 형식에 맞게 변환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7E620-290E-4559-93A9-13F3804B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983525"/>
            <a:ext cx="5136563" cy="2381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6F3CE8-7FC4-4903-BC86-4C9D71895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64" y="1924802"/>
            <a:ext cx="5136563" cy="2246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8CEB49-5C7B-4595-9FA4-8C0C53B7DD09}"/>
              </a:ext>
            </a:extLst>
          </p:cNvPr>
          <p:cNvSpPr txBox="1"/>
          <p:nvPr/>
        </p:nvSpPr>
        <p:spPr>
          <a:xfrm>
            <a:off x="624149" y="4788895"/>
            <a:ext cx="654341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altLang="ko-KR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Classification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뜻하는 </a:t>
            </a:r>
            <a:r>
              <a:rPr lang="en-US" altLang="ko-KR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[CLS] 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심볼이 제일 앞에 삽입됨</a:t>
            </a:r>
            <a:endParaRPr lang="en-US" altLang="ko-KR" sz="14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4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</a:t>
            </a:r>
            <a:r>
              <a:rPr lang="en-US" altLang="ko-KR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ine-tuning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출력에서 이 위치의 값을 사용하여 분류를 함</a:t>
            </a:r>
            <a:endParaRPr lang="en-US" altLang="ko-KR" sz="14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4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[SEP]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en-US" altLang="ko-KR" sz="1400" b="0" i="0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Seperation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가리키는데</a:t>
            </a:r>
            <a:r>
              <a:rPr lang="en-US" altLang="ko-KR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문장을 구분하는 역할</a:t>
            </a:r>
            <a:endParaRPr lang="en-US" altLang="ko-KR" sz="14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4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  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헤드라인 문장은 하나이므로 </a:t>
            </a:r>
            <a:r>
              <a:rPr lang="en-US" altLang="ko-KR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[SEP]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하나만 </a:t>
            </a:r>
            <a:r>
              <a:rPr lang="ko-KR" altLang="en-US" sz="1400" b="0" i="0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넣어줌</a:t>
            </a:r>
            <a:endParaRPr lang="ko-KR" altLang="en-US" sz="14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51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Hugging Face BERT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토크나이저로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문장을 토큰으로 분리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4D122-AE95-4BD1-96E4-85939CFD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915759"/>
            <a:ext cx="7182852" cy="2086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5FB367-4BA2-402B-9571-7EE93DE51C38}"/>
              </a:ext>
            </a:extLst>
          </p:cNvPr>
          <p:cNvSpPr txBox="1"/>
          <p:nvPr/>
        </p:nvSpPr>
        <p:spPr>
          <a:xfrm>
            <a:off x="624149" y="4142894"/>
            <a:ext cx="1193967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BERT는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형태소 분석으로 토큰을 분리하지 않음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WordPiece라는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통계적인 방식을 사용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단어내에서 자주 나오는 글자들을 붙여서 하나의 토큰으로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만듬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언어에 상관없이 토큰을 생성할 수 있다는 장점이 있음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신조어 같이 사전에 없는 단어를 처리하기도 좋음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 결과에서 '##' 기호는 앞 토큰과 이어진다는 표시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토크나이저는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여러 언어의 데이터를 기반으로 만든 '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bert-base-multilingual-cased'를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 -&gt; 한글도 처리 가능</a:t>
            </a:r>
          </a:p>
        </p:txBody>
      </p:sp>
    </p:spTree>
    <p:extLst>
      <p:ext uri="{BB962C8B-B14F-4D97-AF65-F5344CB8AC3E}">
        <p14:creationId xmlns:p14="http://schemas.microsoft.com/office/powerpoint/2010/main" val="199855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Hugging Face BERT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패딩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E7B6C9-2BA6-4F6E-BA65-0444881B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887523"/>
            <a:ext cx="7453800" cy="25503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CBFA0D-AEC1-40B0-9375-D21310EA595B}"/>
              </a:ext>
            </a:extLst>
          </p:cNvPr>
          <p:cNvSpPr txBox="1"/>
          <p:nvPr/>
        </p:nvSpPr>
        <p:spPr>
          <a:xfrm>
            <a:off x="624149" y="4797906"/>
            <a:ext cx="812054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 딥러닝 모델에는 토큰 자체를 입력으로 넣을 수 없음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임베딩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레이어에는 토큰을 숫자로 된 인덱스로 변환하여 사용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BERT의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토크나이저는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{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단어토큰:인덱스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}로 구성된 단어사전을 가지고 있음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이를 참조하여 토큰을 인덱스로 바꿈</a:t>
            </a:r>
          </a:p>
        </p:txBody>
      </p:sp>
    </p:spTree>
    <p:extLst>
      <p:ext uri="{BB962C8B-B14F-4D97-AF65-F5344CB8AC3E}">
        <p14:creationId xmlns:p14="http://schemas.microsoft.com/office/powerpoint/2010/main" val="2020090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Hugging Face BERT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740D43-D655-4C90-ADB8-DE278F37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941696"/>
            <a:ext cx="4822787" cy="26162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A02101-FBB6-45B0-B470-793CBE4A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41696"/>
            <a:ext cx="5378616" cy="261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201C67-7DBF-48B6-94AE-6F4CB02A83B9}"/>
              </a:ext>
            </a:extLst>
          </p:cNvPr>
          <p:cNvSpPr txBox="1"/>
          <p:nvPr/>
        </p:nvSpPr>
        <p:spPr>
          <a:xfrm>
            <a:off x="624149" y="4803077"/>
            <a:ext cx="73537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훈련된 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다양한 문제로 전이학습이 가능</a:t>
            </a:r>
            <a:endParaRPr lang="en-US" altLang="ko-KR" sz="12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2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여기서는 위 그림과 같이 한 문장을 분류하는 방법을 사용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헤드라인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l"/>
            <a:endParaRPr lang="en-US" altLang="ko-KR" sz="12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헤드라인 문장이 입력으로 들어가면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)/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하락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구분</a:t>
            </a:r>
            <a:endParaRPr lang="en-US" altLang="ko-KR" sz="12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2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모델의 출력에서 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[CLS] 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위치인 첫 번째 토큰에 새로운 레이어를 붙여서 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fine-tuning</a:t>
            </a:r>
          </a:p>
          <a:p>
            <a:pPr algn="l"/>
            <a:endParaRPr lang="ko-KR" altLang="en-US" sz="12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1200" b="0" i="0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Huggning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Face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1200" b="0" i="0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BertForSequenceClassification</a:t>
            </a:r>
            <a:r>
              <a:rPr lang="en-US" altLang="ko-KR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 </a:t>
            </a:r>
            <a:r>
              <a:rPr lang="ko-KR" altLang="en-US" sz="12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제공하기 때문에 쉽게 구현할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42050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D95BFFB-43B7-4C98-ADE8-64C5D48C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07" y="1163510"/>
            <a:ext cx="2769885" cy="30918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주제 및 데이터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7589522" y="4404447"/>
            <a:ext cx="4434408" cy="2318485"/>
            <a:chOff x="-39008" y="5390664"/>
            <a:chExt cx="4434408" cy="23184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291615" y="5893267"/>
              <a:ext cx="41037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가정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: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기자가 작성한 오피니언 어휘는 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'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주가의 동향을 판단하는 척도로 사용할 수 있다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  <a:p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헤드라인의 </a:t>
              </a:r>
              <a:r>
                <a:rPr lang="ko-KR" altLang="en-US" sz="1400" b="1" spc="-150" dirty="0" err="1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긍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부정이라는 의미는 시간적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사회적 그룹 내에서 빈번하게 통용되는 문맥의 패턴으로 판단</a:t>
              </a:r>
            </a:p>
            <a:p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뉴스 헤드라인 감성분석을 통해 감성 분류와 </a:t>
              </a:r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주가 변동성 분류가 매칭 가능한지 확인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-39008" y="5390664"/>
              <a:ext cx="42290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뉴스를 보고 주식시장 등락을 알 수 있을까</a:t>
              </a:r>
              <a:r>
                <a:rPr lang="en-US" altLang="ko-KR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?</a:t>
              </a:r>
              <a:endParaRPr lang="ko-KR" altLang="en-US" sz="20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3929047" y="4435222"/>
            <a:ext cx="3393880" cy="1858884"/>
            <a:chOff x="631683" y="5390664"/>
            <a:chExt cx="2887651" cy="136092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85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종목의 현재 상황을 가장 직관적으로 파악할 수 있는 뉴스 기사</a:t>
              </a:r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주가 기사동향이 긍정적인 문장이 많이 있다면 </a:t>
              </a:r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해당 주가가 올랐을까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823995" y="5390664"/>
              <a:ext cx="2503030" cy="29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매일 쏟아지는 금융 뉴스 기사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1D0885-A9EF-4F6F-864B-8E4C7D4E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92" y="1560331"/>
            <a:ext cx="2597439" cy="22761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6B3D0E-B59D-44F7-9595-7142E35B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773" y="1795767"/>
            <a:ext cx="4472910" cy="19877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9D5D6C-FEFE-4D0C-9D0B-912825FB3CF5}"/>
              </a:ext>
            </a:extLst>
          </p:cNvPr>
          <p:cNvGrpSpPr/>
          <p:nvPr/>
        </p:nvGrpSpPr>
        <p:grpSpPr>
          <a:xfrm>
            <a:off x="253062" y="4424291"/>
            <a:ext cx="3393880" cy="1858885"/>
            <a:chOff x="631683" y="5390664"/>
            <a:chExt cx="2887651" cy="136092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8DC15-47C2-4438-9039-050E4B07FA20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85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음성 인식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요약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감성분석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, 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텍스트 분류 작업 </a:t>
              </a:r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자연어 처리의 통계 기반 언어 모델</a:t>
              </a:r>
              <a:r>
                <a:rPr lang="en-US" altLang="ko-KR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언어분류 딥러닝 모델 성장으로 자연어 처리의 비약적인 성능 향상</a:t>
              </a:r>
              <a:endParaRPr lang="en-US" altLang="ko-KR" sz="14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BC397E-C813-4F11-961C-C41EA29B2718}"/>
                </a:ext>
              </a:extLst>
            </p:cNvPr>
            <p:cNvSpPr txBox="1"/>
            <p:nvPr/>
          </p:nvSpPr>
          <p:spPr>
            <a:xfrm>
              <a:off x="811722" y="5390664"/>
              <a:ext cx="2527579" cy="29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ML/DL</a:t>
              </a:r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에서 자연어 처리 기술</a:t>
              </a:r>
            </a:p>
          </p:txBody>
        </p:sp>
      </p:grp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13D6CCD1-10CC-4DE4-8CA1-3F363F37B55F}"/>
              </a:ext>
            </a:extLst>
          </p:cNvPr>
          <p:cNvSpPr/>
          <p:nvPr/>
        </p:nvSpPr>
        <p:spPr>
          <a:xfrm>
            <a:off x="3416968" y="2422358"/>
            <a:ext cx="544429" cy="5465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같음 기호 16">
            <a:extLst>
              <a:ext uri="{FF2B5EF4-FFF2-40B4-BE49-F238E27FC236}">
                <a16:creationId xmlns:a16="http://schemas.microsoft.com/office/drawing/2014/main" id="{E7552592-9AC6-446E-A21F-8E44AB65DEC9}"/>
              </a:ext>
            </a:extLst>
          </p:cNvPr>
          <p:cNvSpPr/>
          <p:nvPr/>
        </p:nvSpPr>
        <p:spPr>
          <a:xfrm>
            <a:off x="7170821" y="2455384"/>
            <a:ext cx="577516" cy="4001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619611-B47A-400E-90FD-E610F353BA47}"/>
              </a:ext>
            </a:extLst>
          </p:cNvPr>
          <p:cNvSpPr txBox="1"/>
          <p:nvPr/>
        </p:nvSpPr>
        <p:spPr>
          <a:xfrm>
            <a:off x="875104" y="676095"/>
            <a:ext cx="151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주제</a:t>
            </a:r>
          </a:p>
        </p:txBody>
      </p:sp>
    </p:spTree>
    <p:extLst>
      <p:ext uri="{BB962C8B-B14F-4D97-AF65-F5344CB8AC3E}">
        <p14:creationId xmlns:p14="http://schemas.microsoft.com/office/powerpoint/2010/main" val="283797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Hugging Face BERT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6AFD2A-3F75-4657-A324-D9DB1D70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" y="1927320"/>
            <a:ext cx="4775262" cy="4406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03D70D-A4E9-4E63-81B4-CCBC64F17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7319"/>
            <a:ext cx="5371750" cy="44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0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SKT Brain </a:t>
            </a:r>
            <a:r>
              <a:rPr lang="en-US" altLang="ko-KR" sz="11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배경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EF1C08-8467-4A8A-B62F-16A72710E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80" y="1982181"/>
            <a:ext cx="5590239" cy="3363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92D266-2209-473F-A8D7-27EC6D0ED1B9}"/>
              </a:ext>
            </a:extLst>
          </p:cNvPr>
          <p:cNvSpPr txBox="1"/>
          <p:nvPr/>
        </p:nvSpPr>
        <p:spPr>
          <a:xfrm>
            <a:off x="624149" y="5603738"/>
            <a:ext cx="635620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국내 주식 종목의 뉴스 헤드라인 텍스트 데이터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데이터셋을 바탕으로 사전 학습된 모델인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9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과정 및 학습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A8352-D95B-4970-8EB7-734C1B415522}"/>
              </a:ext>
            </a:extLst>
          </p:cNvPr>
          <p:cNvSpPr txBox="1"/>
          <p:nvPr/>
        </p:nvSpPr>
        <p:spPr>
          <a:xfrm>
            <a:off x="902868" y="715265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SKT Brain </a:t>
            </a:r>
            <a:r>
              <a:rPr lang="en-US" altLang="ko-KR" sz="11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52579-BC60-4478-8723-11729711C311}"/>
              </a:ext>
            </a:extLst>
          </p:cNvPr>
          <p:cNvSpPr txBox="1"/>
          <p:nvPr/>
        </p:nvSpPr>
        <p:spPr>
          <a:xfrm>
            <a:off x="624149" y="1405558"/>
            <a:ext cx="119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A7BAAB-FE11-4ECB-B16F-1E6CC0D8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2" y="1930976"/>
            <a:ext cx="5104951" cy="3344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4D422F-12E8-464B-BD5A-29AE24A9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696" y="1930976"/>
            <a:ext cx="5329486" cy="33440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734174-B4E5-41BB-BE05-65A36FEB5436}"/>
              </a:ext>
            </a:extLst>
          </p:cNvPr>
          <p:cNvSpPr txBox="1"/>
          <p:nvPr/>
        </p:nvSpPr>
        <p:spPr>
          <a:xfrm>
            <a:off x="691842" y="5565335"/>
            <a:ext cx="111562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과정은 위에서 했던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ERT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동일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15만개의 영화 평론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/부정이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라벨링된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+ 18만개의 뉴스 헤드라인 상승(긍정)/하락(부정)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전이학습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60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76704" y="3105834"/>
            <a:ext cx="4977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모델을 통한 결과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233680" y="3121223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20040" y="282313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CB959A8-18BB-435C-8BC2-66B0B67BB3D0}"/>
              </a:ext>
            </a:extLst>
          </p:cNvPr>
          <p:cNvCxnSpPr>
            <a:cxnSpLocks/>
          </p:cNvCxnSpPr>
          <p:nvPr/>
        </p:nvCxnSpPr>
        <p:spPr>
          <a:xfrm>
            <a:off x="335280" y="402709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05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977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모델을 통한 결과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D8961-5518-4A34-A4D8-CBBF6C121D02}"/>
              </a:ext>
            </a:extLst>
          </p:cNvPr>
          <p:cNvSpPr txBox="1"/>
          <p:nvPr/>
        </p:nvSpPr>
        <p:spPr>
          <a:xfrm>
            <a:off x="902868" y="715265"/>
            <a:ext cx="1473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 set </a:t>
            </a:r>
            <a:r>
              <a:rPr lang="ko-KR" altLang="en-US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값 도출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F90929-E1A7-4CA7-866E-CD8B9E1EE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1989087"/>
            <a:ext cx="4505954" cy="9335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182BAF-50E6-479A-9370-2522D510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3214606"/>
            <a:ext cx="8403120" cy="30293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F8D06C-AB13-45A7-911C-479F8E85A7A7}"/>
              </a:ext>
            </a:extLst>
          </p:cNvPr>
          <p:cNvSpPr txBox="1"/>
          <p:nvPr/>
        </p:nvSpPr>
        <p:spPr>
          <a:xfrm>
            <a:off x="875104" y="1405558"/>
            <a:ext cx="257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 지수 추출</a:t>
            </a:r>
          </a:p>
        </p:txBody>
      </p:sp>
    </p:spTree>
    <p:extLst>
      <p:ext uri="{BB962C8B-B14F-4D97-AF65-F5344CB8AC3E}">
        <p14:creationId xmlns:p14="http://schemas.microsoft.com/office/powerpoint/2010/main" val="94781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977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모델을 통한 결과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D8961-5518-4A34-A4D8-CBBF6C121D02}"/>
              </a:ext>
            </a:extLst>
          </p:cNvPr>
          <p:cNvSpPr txBox="1"/>
          <p:nvPr/>
        </p:nvSpPr>
        <p:spPr>
          <a:xfrm>
            <a:off x="902868" y="715265"/>
            <a:ext cx="1473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 set </a:t>
            </a:r>
            <a:r>
              <a:rPr lang="ko-KR" altLang="en-US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값 도출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5F288B-5199-4E98-9B0E-18268981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64" y="1910739"/>
            <a:ext cx="4460533" cy="2571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CC6E31-17B0-4104-8AE3-479B34B7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83" y="1549020"/>
            <a:ext cx="5581089" cy="15144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96645C-5EA5-4BFF-99ED-31E30399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884" y="3063426"/>
            <a:ext cx="5581088" cy="1861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D7E95-4602-46B7-9C33-3EC72E4D92FC}"/>
              </a:ext>
            </a:extLst>
          </p:cNvPr>
          <p:cNvSpPr txBox="1"/>
          <p:nvPr/>
        </p:nvSpPr>
        <p:spPr>
          <a:xfrm>
            <a:off x="676364" y="5001828"/>
            <a:ext cx="88786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예측기로서 동작할 수 있는 </a:t>
            </a:r>
            <a:r>
              <a:rPr lang="en-US" altLang="ko-KR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Selection Function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만들어야 함</a:t>
            </a:r>
            <a:endParaRPr lang="en-US" altLang="ko-KR" sz="14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4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특정날짜의 주가 기사문장이 </a:t>
            </a:r>
            <a:r>
              <a:rPr lang="en-US" altLang="ko-KR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개라고 했을 때</a:t>
            </a:r>
            <a:r>
              <a:rPr lang="en-US" altLang="ko-KR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l"/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문장의 감성 분류스코어를 계산한 확률평균을 그날 주식 종가의 업다운을 결정하는 예측 값으로 사용</a:t>
            </a:r>
            <a:endParaRPr lang="en-US" altLang="ko-KR" sz="1400" b="0" i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문장 판별 확률의 평균으로 선택한 이유 </a:t>
            </a:r>
            <a:r>
              <a:rPr lang="en-US" altLang="ko-KR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sz="14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일반화된 테스트 데이터가 아님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0DB001-DCB6-40A6-B3A7-9C85612F248A}"/>
              </a:ext>
            </a:extLst>
          </p:cNvPr>
          <p:cNvSpPr txBox="1"/>
          <p:nvPr/>
        </p:nvSpPr>
        <p:spPr>
          <a:xfrm>
            <a:off x="875105" y="1405558"/>
            <a:ext cx="202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예측 값 도출</a:t>
            </a:r>
          </a:p>
        </p:txBody>
      </p:sp>
    </p:spTree>
    <p:extLst>
      <p:ext uri="{BB962C8B-B14F-4D97-AF65-F5344CB8AC3E}">
        <p14:creationId xmlns:p14="http://schemas.microsoft.com/office/powerpoint/2010/main" val="2720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977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모델을 통한 결과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D8961-5518-4A34-A4D8-CBBF6C121D02}"/>
              </a:ext>
            </a:extLst>
          </p:cNvPr>
          <p:cNvSpPr txBox="1"/>
          <p:nvPr/>
        </p:nvSpPr>
        <p:spPr>
          <a:xfrm>
            <a:off x="902868" y="715265"/>
            <a:ext cx="1414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  <a:ea typeface="나눔스퀘어 ExtraBold" panose="020B0600000101010101" pitchFamily="50" charset="-127"/>
              </a:rPr>
              <a:t>Test set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나눔스퀘어 ExtraBold" panose="020B0600000101010101" pitchFamily="50" charset="-127"/>
              </a:rPr>
              <a:t>평가 및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1A8AE-4CFD-4D9E-8BCF-7F0E6B208903}"/>
              </a:ext>
            </a:extLst>
          </p:cNvPr>
          <p:cNvSpPr txBox="1"/>
          <p:nvPr/>
        </p:nvSpPr>
        <p:spPr>
          <a:xfrm>
            <a:off x="875104" y="1405558"/>
            <a:ext cx="6163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confusion matrix (ex. NAVER)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8C91CF-EF69-44C5-8990-A18DEE44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46" y="2277025"/>
            <a:ext cx="2976246" cy="2013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B42285-C84B-47E3-BA35-8265B76540F8}"/>
              </a:ext>
            </a:extLst>
          </p:cNvPr>
          <p:cNvSpPr txBox="1"/>
          <p:nvPr/>
        </p:nvSpPr>
        <p:spPr>
          <a:xfrm>
            <a:off x="281075" y="2026506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Stacking Classifier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C6807-CE0E-4CAB-9DB0-520905B0B0F7}"/>
              </a:ext>
            </a:extLst>
          </p:cNvPr>
          <p:cNvSpPr txBox="1"/>
          <p:nvPr/>
        </p:nvSpPr>
        <p:spPr>
          <a:xfrm>
            <a:off x="8344249" y="1949598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GRU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36B57-5559-4826-94CF-E2475D5874D6}"/>
              </a:ext>
            </a:extLst>
          </p:cNvPr>
          <p:cNvSpPr txBox="1"/>
          <p:nvPr/>
        </p:nvSpPr>
        <p:spPr>
          <a:xfrm>
            <a:off x="2012669" y="4484991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BERT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9DC6A-9BD6-439E-98BB-33E5F3ECAE20}"/>
              </a:ext>
            </a:extLst>
          </p:cNvPr>
          <p:cNvSpPr txBox="1"/>
          <p:nvPr/>
        </p:nvSpPr>
        <p:spPr>
          <a:xfrm>
            <a:off x="4058873" y="1949599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LSTM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241C7E-24D0-4F26-B7F5-DAB84A360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78" y="2257375"/>
            <a:ext cx="3208638" cy="20136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F4DE499-4419-484F-B9C6-E962CEF97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859" y="2206343"/>
            <a:ext cx="3259595" cy="2064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3A36B3E-B518-40EC-8F7A-685414830581}"/>
              </a:ext>
            </a:extLst>
          </p:cNvPr>
          <p:cNvSpPr txBox="1"/>
          <p:nvPr/>
        </p:nvSpPr>
        <p:spPr>
          <a:xfrm>
            <a:off x="6850497" y="4484991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826A00B-7F73-4350-8196-038C6F604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601" y="4753468"/>
            <a:ext cx="3101057" cy="19088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6F9061-1781-4E24-97BA-AACF82603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363" y="4753468"/>
            <a:ext cx="3280466" cy="19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7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977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모델을 통한 결과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D8961-5518-4A34-A4D8-CBBF6C121D02}"/>
              </a:ext>
            </a:extLst>
          </p:cNvPr>
          <p:cNvSpPr txBox="1"/>
          <p:nvPr/>
        </p:nvSpPr>
        <p:spPr>
          <a:xfrm>
            <a:off x="902868" y="715265"/>
            <a:ext cx="1414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  <a:ea typeface="나눔스퀘어 ExtraBold" panose="020B0600000101010101" pitchFamily="50" charset="-127"/>
              </a:rPr>
              <a:t>Test set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나눔스퀘어 ExtraBold" panose="020B0600000101010101" pitchFamily="50" charset="-127"/>
              </a:rPr>
              <a:t>평가 및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1A8AE-4CFD-4D9E-8BCF-7F0E6B208903}"/>
              </a:ext>
            </a:extLst>
          </p:cNvPr>
          <p:cNvSpPr txBox="1"/>
          <p:nvPr/>
        </p:nvSpPr>
        <p:spPr>
          <a:xfrm>
            <a:off x="875104" y="1405558"/>
            <a:ext cx="6163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classification report (ex. NAVER)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8C91CF-EF69-44C5-8990-A18DEE444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46" y="2763180"/>
            <a:ext cx="2976246" cy="1041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B42285-C84B-47E3-BA35-8265B76540F8}"/>
              </a:ext>
            </a:extLst>
          </p:cNvPr>
          <p:cNvSpPr txBox="1"/>
          <p:nvPr/>
        </p:nvSpPr>
        <p:spPr>
          <a:xfrm>
            <a:off x="281075" y="2026506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Stacking Classifier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C6807-CE0E-4CAB-9DB0-520905B0B0F7}"/>
              </a:ext>
            </a:extLst>
          </p:cNvPr>
          <p:cNvSpPr txBox="1"/>
          <p:nvPr/>
        </p:nvSpPr>
        <p:spPr>
          <a:xfrm>
            <a:off x="8344249" y="1949598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GRU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36B57-5559-4826-94CF-E2475D5874D6}"/>
              </a:ext>
            </a:extLst>
          </p:cNvPr>
          <p:cNvSpPr txBox="1"/>
          <p:nvPr/>
        </p:nvSpPr>
        <p:spPr>
          <a:xfrm>
            <a:off x="2012669" y="4484991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BERT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9DC6A-9BD6-439E-98BB-33E5F3ECAE20}"/>
              </a:ext>
            </a:extLst>
          </p:cNvPr>
          <p:cNvSpPr txBox="1"/>
          <p:nvPr/>
        </p:nvSpPr>
        <p:spPr>
          <a:xfrm>
            <a:off x="4058873" y="1949599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LSTM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241C7E-24D0-4F26-B7F5-DAB84A360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078" y="2684156"/>
            <a:ext cx="3208638" cy="11600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F4DE499-4419-484F-B9C6-E962CEF97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7859" y="2627489"/>
            <a:ext cx="3259595" cy="12223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3A36B3E-B518-40EC-8F7A-685414830581}"/>
              </a:ext>
            </a:extLst>
          </p:cNvPr>
          <p:cNvSpPr txBox="1"/>
          <p:nvPr/>
        </p:nvSpPr>
        <p:spPr>
          <a:xfrm>
            <a:off x="6850497" y="4484991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826A00B-7F73-4350-8196-038C6F604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601" y="5139651"/>
            <a:ext cx="3101057" cy="113651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6F9061-1781-4E24-97BA-AACF82603C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8363" y="5078945"/>
            <a:ext cx="3280466" cy="12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3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977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모델을 통한 결과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D8961-5518-4A34-A4D8-CBBF6C121D02}"/>
              </a:ext>
            </a:extLst>
          </p:cNvPr>
          <p:cNvSpPr txBox="1"/>
          <p:nvPr/>
        </p:nvSpPr>
        <p:spPr>
          <a:xfrm>
            <a:off x="902868" y="715265"/>
            <a:ext cx="1414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  <a:ea typeface="나눔스퀘어 ExtraBold" panose="020B0600000101010101" pitchFamily="50" charset="-127"/>
              </a:rPr>
              <a:t>Test set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나눔스퀘어 ExtraBold" panose="020B0600000101010101" pitchFamily="50" charset="-127"/>
              </a:rPr>
              <a:t>평가 및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1A8AE-4CFD-4D9E-8BCF-7F0E6B208903}"/>
              </a:ext>
            </a:extLst>
          </p:cNvPr>
          <p:cNvSpPr txBox="1"/>
          <p:nvPr/>
        </p:nvSpPr>
        <p:spPr>
          <a:xfrm>
            <a:off x="875104" y="1235049"/>
            <a:ext cx="4637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종목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Accuracy-Precision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8C91CF-EF69-44C5-8990-A18DEE444E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337" y="1978558"/>
            <a:ext cx="3392256" cy="2504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B42285-C84B-47E3-BA35-8265B76540F8}"/>
              </a:ext>
            </a:extLst>
          </p:cNvPr>
          <p:cNvSpPr txBox="1"/>
          <p:nvPr/>
        </p:nvSpPr>
        <p:spPr>
          <a:xfrm>
            <a:off x="492337" y="1690470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Stacking Classifier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C6807-CE0E-4CAB-9DB0-520905B0B0F7}"/>
              </a:ext>
            </a:extLst>
          </p:cNvPr>
          <p:cNvSpPr txBox="1"/>
          <p:nvPr/>
        </p:nvSpPr>
        <p:spPr>
          <a:xfrm>
            <a:off x="7972794" y="1684558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GRU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36B57-5559-4826-94CF-E2475D5874D6}"/>
              </a:ext>
            </a:extLst>
          </p:cNvPr>
          <p:cNvSpPr txBox="1"/>
          <p:nvPr/>
        </p:nvSpPr>
        <p:spPr>
          <a:xfrm>
            <a:off x="1993238" y="4410527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BERT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9DC6A-9BD6-439E-98BB-33E5F3ECAE20}"/>
              </a:ext>
            </a:extLst>
          </p:cNvPr>
          <p:cNvSpPr txBox="1"/>
          <p:nvPr/>
        </p:nvSpPr>
        <p:spPr>
          <a:xfrm>
            <a:off x="4211078" y="1691962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LSTM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241C7E-24D0-4F26-B7F5-DAB84A3606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207" y="1978558"/>
            <a:ext cx="3468336" cy="24853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F4DE499-4419-484F-B9C6-E962CEF97A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2157" y="1975293"/>
            <a:ext cx="3468336" cy="24918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3A36B3E-B518-40EC-8F7A-685414830581}"/>
              </a:ext>
            </a:extLst>
          </p:cNvPr>
          <p:cNvSpPr txBox="1"/>
          <p:nvPr/>
        </p:nvSpPr>
        <p:spPr>
          <a:xfrm>
            <a:off x="6850497" y="4415144"/>
            <a:ext cx="24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KoBERT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826A00B-7F73-4350-8196-038C6F6040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474" y="4632960"/>
            <a:ext cx="3468335" cy="22250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E6F9061-1781-4E24-97BA-AACF82603C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6857" y="4632960"/>
            <a:ext cx="3468335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3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914637" y="3105834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 및 보완점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1171613" y="3121223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20040" y="282313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CB959A8-18BB-435C-8BC2-66B0B67BB3D0}"/>
              </a:ext>
            </a:extLst>
          </p:cNvPr>
          <p:cNvCxnSpPr>
            <a:cxnSpLocks/>
          </p:cNvCxnSpPr>
          <p:nvPr/>
        </p:nvCxnSpPr>
        <p:spPr>
          <a:xfrm>
            <a:off x="335280" y="402709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47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3720841" y="5202124"/>
            <a:ext cx="3898735" cy="1454439"/>
            <a:chOff x="332893" y="5390664"/>
            <a:chExt cx="3485249" cy="14544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493041" y="5829440"/>
              <a:ext cx="31649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최근 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년간 종목당 해당날짜의 헤드라인 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총 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10-20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 씩 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selenium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으로 </a:t>
              </a:r>
              <a:r>
                <a:rPr lang="ko-KR" altLang="en-US" sz="1200" b="1" spc="-15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크롤링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Trainset : 2012-2019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en-US" altLang="ko-KR" sz="1200" b="1" spc="-15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Testset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 2020-2021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총 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419444 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 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headline 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추출 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332893" y="5390664"/>
              <a:ext cx="3485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종목 검색 시 </a:t>
              </a:r>
              <a:r>
                <a:rPr lang="ko-KR" altLang="en-US" sz="2000" spc="-150" dirty="0">
                  <a:solidFill>
                    <a:srgbClr val="FF0000"/>
                  </a:solidFill>
                  <a:latin typeface="+mj-ea"/>
                  <a:ea typeface="+mj-ea"/>
                </a:rPr>
                <a:t>헤드라인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spc="-150" dirty="0">
                  <a:solidFill>
                    <a:srgbClr val="FFC000"/>
                  </a:solidFill>
                  <a:latin typeface="+mj-ea"/>
                  <a:ea typeface="+mj-ea"/>
                </a:rPr>
                <a:t>날짜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크롤링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-141398" y="5211493"/>
            <a:ext cx="4107000" cy="1337603"/>
            <a:chOff x="487828" y="5482134"/>
            <a:chExt cx="3317202" cy="9792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487828" y="5853030"/>
              <a:ext cx="3317202" cy="608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기사양이 많은 종목 선정 필요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2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2021</a:t>
              </a:r>
              <a:r>
                <a:rPr lang="ko-KR" altLang="en-US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년 시가총액 기준 계열사 제외 상위 </a:t>
              </a:r>
              <a:r>
                <a:rPr lang="en-US" altLang="ko-KR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</a:t>
              </a:r>
              <a:r>
                <a:rPr lang="ko-KR" altLang="en-US" sz="1200" b="1" dirty="0"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 종목 </a:t>
              </a:r>
              <a:endParaRPr lang="en-US" altLang="ko-KR" sz="1200" b="1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2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삼성전자</a:t>
              </a:r>
              <a:r>
                <a:rPr lang="en-US" altLang="ko-KR" sz="12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 </a:t>
              </a:r>
              <a:r>
                <a:rPr lang="ko-KR" altLang="en-US" sz="1200" b="1" spc="-150" dirty="0" err="1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삼성전자우</a:t>
              </a:r>
              <a:r>
                <a:rPr lang="en-US" altLang="ko-KR" sz="12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 </a:t>
              </a:r>
              <a:r>
                <a:rPr lang="ko-KR" altLang="en-US" sz="1200" b="1" spc="-150" dirty="0" err="1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삼성바이오로직스</a:t>
              </a:r>
              <a:r>
                <a:rPr lang="en-US" altLang="ko-KR" sz="12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 -- </a:t>
              </a:r>
              <a:r>
                <a:rPr lang="ko-KR" altLang="en-US" sz="1200" b="1" spc="-150" dirty="0">
                  <a:solidFill>
                    <a:srgbClr val="39393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삼성전자</a:t>
              </a:r>
              <a:endParaRPr lang="en-US" altLang="ko-KR" sz="1200" b="1" spc="-15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925603" y="5482134"/>
              <a:ext cx="2595774" cy="29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시가 총액 상위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10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개 종목 확인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D3552-503D-445F-B845-6E811447E85C}"/>
              </a:ext>
            </a:extLst>
          </p:cNvPr>
          <p:cNvSpPr txBox="1"/>
          <p:nvPr/>
        </p:nvSpPr>
        <p:spPr>
          <a:xfrm>
            <a:off x="875104" y="676095"/>
            <a:ext cx="191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선정 및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E25C86-A3E7-48F5-B6AC-6445F3C671BE}"/>
              </a:ext>
            </a:extLst>
          </p:cNvPr>
          <p:cNvGrpSpPr/>
          <p:nvPr/>
        </p:nvGrpSpPr>
        <p:grpSpPr>
          <a:xfrm>
            <a:off x="7847186" y="5185172"/>
            <a:ext cx="3624290" cy="1379056"/>
            <a:chOff x="644095" y="5390664"/>
            <a:chExt cx="3083693" cy="10096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178B16-B5CB-4BDF-B377-3712FB0CAEDB}"/>
                </a:ext>
              </a:extLst>
            </p:cNvPr>
            <p:cNvSpPr txBox="1"/>
            <p:nvPr/>
          </p:nvSpPr>
          <p:spPr>
            <a:xfrm>
              <a:off x="644095" y="5791908"/>
              <a:ext cx="3083693" cy="608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KRX(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한국 종목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특정종목 특정일 가격정보 확인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/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주식시장 종목명과 일치하기 위해 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Symbol (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종목 코드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접근하여 총 </a:t>
              </a:r>
              <a:r>
                <a:rPr lang="en-US" altLang="ko-KR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</a:t>
              </a:r>
              <a:r>
                <a:rPr lang="ko-KR" altLang="en-US" sz="1200" b="1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 종목의 데이터를 수집 후 매핑</a:t>
              </a:r>
              <a:endParaRPr lang="en-US" altLang="ko-KR" sz="12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194C79-0AE4-40CB-8AEF-A6CACA167CBD}"/>
                </a:ext>
              </a:extLst>
            </p:cNvPr>
            <p:cNvSpPr txBox="1"/>
            <p:nvPr/>
          </p:nvSpPr>
          <p:spPr>
            <a:xfrm>
              <a:off x="1099506" y="5390664"/>
              <a:ext cx="1952015" cy="29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FinanceDataReader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B5A33F6F-F5E7-49D9-AF91-9E092CB2B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12" y="1289693"/>
            <a:ext cx="2292102" cy="371956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8190A5-A3E7-40C4-95E1-BDFE9E728FD2}"/>
              </a:ext>
            </a:extLst>
          </p:cNvPr>
          <p:cNvGrpSpPr/>
          <p:nvPr/>
        </p:nvGrpSpPr>
        <p:grpSpPr>
          <a:xfrm>
            <a:off x="3805850" y="1178876"/>
            <a:ext cx="3211848" cy="3804543"/>
            <a:chOff x="3829299" y="1204713"/>
            <a:chExt cx="3211848" cy="38045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A9240E-1F43-453F-9052-4B68EDAF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299" y="1204713"/>
              <a:ext cx="3211848" cy="3804543"/>
            </a:xfrm>
            <a:prstGeom prst="rect">
              <a:avLst/>
            </a:prstGeom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6845923-5ACD-449B-994A-758E7CB10C17}"/>
                </a:ext>
              </a:extLst>
            </p:cNvPr>
            <p:cNvSpPr/>
            <p:nvPr/>
          </p:nvSpPr>
          <p:spPr>
            <a:xfrm>
              <a:off x="3876196" y="2967318"/>
              <a:ext cx="1798316" cy="26894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BD1F8829-927F-41AD-A44E-E196C79A8298}"/>
                </a:ext>
              </a:extLst>
            </p:cNvPr>
            <p:cNvSpPr/>
            <p:nvPr/>
          </p:nvSpPr>
          <p:spPr>
            <a:xfrm>
              <a:off x="4458902" y="3541061"/>
              <a:ext cx="1798316" cy="26894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9D2D37A-042D-4600-9BCF-7CAFCF49FA19}"/>
                </a:ext>
              </a:extLst>
            </p:cNvPr>
            <p:cNvSpPr/>
            <p:nvPr/>
          </p:nvSpPr>
          <p:spPr>
            <a:xfrm>
              <a:off x="4440973" y="4276168"/>
              <a:ext cx="1798316" cy="26894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3B43148-2FD5-40AD-BC38-BB8DF7B02F21}"/>
                </a:ext>
              </a:extLst>
            </p:cNvPr>
            <p:cNvSpPr/>
            <p:nvPr/>
          </p:nvSpPr>
          <p:spPr>
            <a:xfrm>
              <a:off x="5750025" y="3304550"/>
              <a:ext cx="650775" cy="236511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7B0813E-4FFC-4460-A107-1897A2A0C4BE}"/>
                </a:ext>
              </a:extLst>
            </p:cNvPr>
            <p:cNvSpPr/>
            <p:nvPr/>
          </p:nvSpPr>
          <p:spPr>
            <a:xfrm>
              <a:off x="6503063" y="3914152"/>
              <a:ext cx="498372" cy="218577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C5F6240-999B-4AB3-B925-8A087E736AA0}"/>
                </a:ext>
              </a:extLst>
            </p:cNvPr>
            <p:cNvSpPr/>
            <p:nvPr/>
          </p:nvSpPr>
          <p:spPr>
            <a:xfrm>
              <a:off x="6377556" y="4649259"/>
              <a:ext cx="650775" cy="218577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F466466-9277-423D-A0FC-9279C438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965" y="1204713"/>
            <a:ext cx="1990164" cy="371956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D09B92-98A5-4B5F-A26B-59E34FFA5847}"/>
              </a:ext>
            </a:extLst>
          </p:cNvPr>
          <p:cNvGrpSpPr/>
          <p:nvPr/>
        </p:nvGrpSpPr>
        <p:grpSpPr>
          <a:xfrm>
            <a:off x="414633" y="1394880"/>
            <a:ext cx="2761703" cy="3311588"/>
            <a:chOff x="414633" y="1394880"/>
            <a:chExt cx="2761703" cy="33115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C762A6-F1B2-4CC6-B791-616673A6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633" y="1394880"/>
              <a:ext cx="2761703" cy="3282304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0FB47A5-16C7-43DB-B4AF-39FF02DD1E26}"/>
                </a:ext>
              </a:extLst>
            </p:cNvPr>
            <p:cNvSpPr/>
            <p:nvPr/>
          </p:nvSpPr>
          <p:spPr>
            <a:xfrm>
              <a:off x="591670" y="1771440"/>
              <a:ext cx="385482" cy="1738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C55534A-0FFD-4E8F-92E5-C194B8372729}"/>
                </a:ext>
              </a:extLst>
            </p:cNvPr>
            <p:cNvSpPr/>
            <p:nvPr/>
          </p:nvSpPr>
          <p:spPr>
            <a:xfrm>
              <a:off x="609599" y="2058310"/>
              <a:ext cx="385482" cy="1738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5FDF933-F672-4C6D-B7DA-2CE0DB56EE97}"/>
                </a:ext>
              </a:extLst>
            </p:cNvPr>
            <p:cNvSpPr/>
            <p:nvPr/>
          </p:nvSpPr>
          <p:spPr>
            <a:xfrm>
              <a:off x="591670" y="2345183"/>
              <a:ext cx="385482" cy="1738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9C25EB7-E415-48F2-A486-70C2134B58AD}"/>
                </a:ext>
              </a:extLst>
            </p:cNvPr>
            <p:cNvSpPr/>
            <p:nvPr/>
          </p:nvSpPr>
          <p:spPr>
            <a:xfrm>
              <a:off x="591670" y="2793418"/>
              <a:ext cx="385482" cy="1738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984B626-9484-441F-B05B-2F745403D645}"/>
                </a:ext>
              </a:extLst>
            </p:cNvPr>
            <p:cNvSpPr/>
            <p:nvPr/>
          </p:nvSpPr>
          <p:spPr>
            <a:xfrm>
              <a:off x="582705" y="3053395"/>
              <a:ext cx="385482" cy="1738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06354DB-611D-4906-A04C-3159F645B6D9}"/>
                </a:ext>
              </a:extLst>
            </p:cNvPr>
            <p:cNvSpPr/>
            <p:nvPr/>
          </p:nvSpPr>
          <p:spPr>
            <a:xfrm>
              <a:off x="591670" y="3214754"/>
              <a:ext cx="385482" cy="1738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EB72D27-7D15-472D-8069-805025EB1CEC}"/>
                </a:ext>
              </a:extLst>
            </p:cNvPr>
            <p:cNvSpPr/>
            <p:nvPr/>
          </p:nvSpPr>
          <p:spPr>
            <a:xfrm>
              <a:off x="591670" y="3564381"/>
              <a:ext cx="385482" cy="1738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45AE641-FFCA-4889-BBFA-150113E5E2C4}"/>
                </a:ext>
              </a:extLst>
            </p:cNvPr>
            <p:cNvSpPr/>
            <p:nvPr/>
          </p:nvSpPr>
          <p:spPr>
            <a:xfrm>
              <a:off x="591670" y="3734711"/>
              <a:ext cx="385482" cy="1738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4184229D-ACF1-4EFC-AD25-AE19F915FAA4}"/>
                </a:ext>
              </a:extLst>
            </p:cNvPr>
            <p:cNvSpPr/>
            <p:nvPr/>
          </p:nvSpPr>
          <p:spPr>
            <a:xfrm>
              <a:off x="591670" y="4012618"/>
              <a:ext cx="385482" cy="1738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A2EA32-F9BB-463B-8453-8E8D7F285CF7}"/>
                </a:ext>
              </a:extLst>
            </p:cNvPr>
            <p:cNvSpPr/>
            <p:nvPr/>
          </p:nvSpPr>
          <p:spPr>
            <a:xfrm>
              <a:off x="591670" y="4532569"/>
              <a:ext cx="385482" cy="1738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304FE53-81B7-46DD-A106-8024D97ABCDC}"/>
              </a:ext>
            </a:extLst>
          </p:cNvPr>
          <p:cNvSpPr txBox="1"/>
          <p:nvPr/>
        </p:nvSpPr>
        <p:spPr>
          <a:xfrm>
            <a:off x="875104" y="101916"/>
            <a:ext cx="50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주제 및 데이터 소개</a:t>
            </a:r>
          </a:p>
        </p:txBody>
      </p:sp>
    </p:spTree>
    <p:extLst>
      <p:ext uri="{BB962C8B-B14F-4D97-AF65-F5344CB8AC3E}">
        <p14:creationId xmlns:p14="http://schemas.microsoft.com/office/powerpoint/2010/main" val="194092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 및 보완점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5703A-262F-4510-A144-5A2A1F076DBD}"/>
              </a:ext>
            </a:extLst>
          </p:cNvPr>
          <p:cNvSpPr txBox="1"/>
          <p:nvPr/>
        </p:nvSpPr>
        <p:spPr>
          <a:xfrm>
            <a:off x="224119" y="1596942"/>
            <a:ext cx="12191999" cy="4724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과정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 학습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주식 종목과 연관성이 낮다고 판단되는 기사 헤드라인 수집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학습과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과정에서 물리적 시간의 한계 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본문까지 활용한 자연어분석을 진행하여 평균을 내는 방식으로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develop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금융 뉴스 내 카카오 종목 검색 시 카카오와 연관이 낮은 헤드라인이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제과 신제품 출시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라이언과 </a:t>
            </a:r>
            <a:r>
              <a:rPr lang="ko-KR" altLang="en-US" sz="1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니니즈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힘입어 매출 상승”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—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 종목과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관련없는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헤드라인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 캐릭터에 대한 내용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전처리에 대한 한계 존재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 추가학습이나 종목과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관련있는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후 반복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작업 수행 필요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(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라벨링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과정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분야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금융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유통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바이오 등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감성 분석의 한계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금융 뉴스 감성 분석은 관련 전문용어와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라벨링된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데이터가 존재하지 않으므로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종목에 대한 상승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하락 지표로 임의로 선정함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 라벨 지표 ❌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학습된 딥러닝 모델에선 특정 도메인에서 사용되는 전문 용어를 기반으로 학습이 진행되었기에 명확한 지표를 얻기가 어려움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40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 및 보완점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954D7-21C2-44E8-BBF6-E5BE7B36E76F}"/>
              </a:ext>
            </a:extLst>
          </p:cNvPr>
          <p:cNvSpPr txBox="1"/>
          <p:nvPr/>
        </p:nvSpPr>
        <p:spPr>
          <a:xfrm>
            <a:off x="427916" y="2744861"/>
            <a:ext cx="12306668" cy="1861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하이퍼파라미터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튜닝 최적화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과적합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원인 미해결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layer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glove,fasttext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필요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구현에 앞서 기존 텍스트에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전처리하는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과정이 많이 소요 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모델에 대한 성능을 높이기 위해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하이퍼파라미터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튜닝 최적화를 진행할 수 있었으나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낮은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평가 지표로 인해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과정에 집중됨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모델에 대한 성능에 초점을 두고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layer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 및 다양한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기법을 조합하여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develop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289704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914637" y="3105834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참고문헌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1171613" y="3121223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6,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20040" y="282313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CB959A8-18BB-435C-8BC2-66B0B67BB3D0}"/>
              </a:ext>
            </a:extLst>
          </p:cNvPr>
          <p:cNvCxnSpPr>
            <a:cxnSpLocks/>
          </p:cNvCxnSpPr>
          <p:nvPr/>
        </p:nvCxnSpPr>
        <p:spPr>
          <a:xfrm>
            <a:off x="335280" y="402709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91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참고문헌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6,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60B1-A00F-4CDC-98EA-BF3AB0ABF860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9FAF1-D9D2-40FF-9095-A05B7FC932E4}"/>
              </a:ext>
            </a:extLst>
          </p:cNvPr>
          <p:cNvSpPr txBox="1"/>
          <p:nvPr/>
        </p:nvSpPr>
        <p:spPr>
          <a:xfrm>
            <a:off x="436774" y="1178876"/>
            <a:ext cx="12343593" cy="5605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+mj-ea"/>
                <a:ea typeface="+mj-ea"/>
              </a:rPr>
              <a:t>KoBERT</a:t>
            </a:r>
            <a:r>
              <a:rPr lang="ko-KR" altLang="en-US" sz="1200" dirty="0">
                <a:latin typeface="+mj-ea"/>
                <a:ea typeface="+mj-ea"/>
              </a:rPr>
              <a:t>로 감성 분석을 해보자</a:t>
            </a:r>
            <a:r>
              <a:rPr lang="en-US" altLang="ko-KR" sz="1200" dirty="0">
                <a:latin typeface="+mj-ea"/>
                <a:ea typeface="+mj-ea"/>
              </a:rPr>
              <a:t>(Text Classification)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  <a:hlinkClick r:id="rId2"/>
              </a:rPr>
              <a:t>https://tech-diary.tistory.com/31?category=952584</a:t>
            </a:r>
            <a:endParaRPr lang="ko-KR" altLang="en-US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네이버 영화 평점 감성분석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  <a:hlinkClick r:id="rId3"/>
              </a:rPr>
              <a:t>https://github.com/e9t/nsmc/</a:t>
            </a:r>
            <a:endParaRPr lang="ko-KR" altLang="en-US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[NLP] </a:t>
            </a:r>
            <a:r>
              <a:rPr lang="ko-KR" altLang="en-US" sz="1200" dirty="0">
                <a:latin typeface="+mj-ea"/>
                <a:ea typeface="+mj-ea"/>
              </a:rPr>
              <a:t>텍스트 분류와 감성</a:t>
            </a:r>
            <a:r>
              <a:rPr lang="en-US" altLang="ko-KR" sz="1200" dirty="0">
                <a:latin typeface="+mj-ea"/>
                <a:ea typeface="+mj-ea"/>
              </a:rPr>
              <a:t>(Sentiment)</a:t>
            </a:r>
            <a:r>
              <a:rPr lang="ko-KR" altLang="en-US" sz="1200" dirty="0">
                <a:latin typeface="+mj-ea"/>
                <a:ea typeface="+mj-ea"/>
              </a:rPr>
              <a:t>분석 구현하기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  <a:hlinkClick r:id="rId4"/>
              </a:rPr>
              <a:t>https://techblog-history-younghunjo1.tistory.com/111?category=924148</a:t>
            </a:r>
            <a:endParaRPr lang="ko-KR" altLang="en-US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네이버 영화 리뷰 감성 분류하기</a:t>
            </a:r>
            <a:r>
              <a:rPr lang="en-US" altLang="ko-KR" sz="1200" dirty="0">
                <a:latin typeface="+mj-ea"/>
                <a:ea typeface="+mj-ea"/>
              </a:rPr>
              <a:t>(Naver Movie Review Sentiment Analysis)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  <a:hlinkClick r:id="rId5"/>
              </a:rPr>
              <a:t>https://wikidocs.net/44249</a:t>
            </a:r>
            <a:endParaRPr lang="ko-KR" altLang="en-US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[Python, </a:t>
            </a:r>
            <a:r>
              <a:rPr lang="en-US" altLang="ko-KR" sz="1200" dirty="0" err="1">
                <a:latin typeface="+mj-ea"/>
                <a:ea typeface="+mj-ea"/>
              </a:rPr>
              <a:t>KoBERT</a:t>
            </a:r>
            <a:r>
              <a:rPr lang="en-US" altLang="ko-KR" sz="1200" dirty="0">
                <a:latin typeface="+mj-ea"/>
                <a:ea typeface="+mj-ea"/>
              </a:rPr>
              <a:t>] </a:t>
            </a:r>
            <a:r>
              <a:rPr lang="ko-KR" altLang="en-US" sz="1200" dirty="0">
                <a:latin typeface="+mj-ea"/>
                <a:ea typeface="+mj-ea"/>
              </a:rPr>
              <a:t>다중 감정 분류 모델 구현하기 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en-US" altLang="ko-KR" sz="1200" dirty="0" err="1">
                <a:latin typeface="+mj-ea"/>
                <a:ea typeface="+mj-ea"/>
              </a:rPr>
              <a:t>huggingface</a:t>
            </a:r>
            <a:r>
              <a:rPr lang="ko-KR" altLang="en-US" sz="1200" dirty="0">
                <a:latin typeface="+mj-ea"/>
                <a:ea typeface="+mj-ea"/>
              </a:rPr>
              <a:t>로 이전 방법 </a:t>
            </a:r>
            <a:r>
              <a:rPr lang="en-US" altLang="ko-KR" sz="1200" dirty="0">
                <a:latin typeface="+mj-ea"/>
                <a:ea typeface="+mj-ea"/>
              </a:rPr>
              <a:t>O)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  <a:hlinkClick r:id="rId6"/>
              </a:rPr>
              <a:t>https://hoit1302.tistory.com/159#6.</a:t>
            </a:r>
            <a:r>
              <a:rPr lang="ko-KR" altLang="en-US" sz="1200" dirty="0" err="1">
                <a:latin typeface="+mj-ea"/>
                <a:ea typeface="+mj-ea"/>
                <a:hlinkClick r:id="rId6"/>
              </a:rPr>
              <a:t>앞으로의기대</a:t>
            </a:r>
            <a:endParaRPr lang="ko-KR" altLang="en-US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+mj-ea"/>
                <a:ea typeface="+mj-ea"/>
              </a:rPr>
              <a:t>KoBERT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네이버 영화 리뷰 감성분석 </a:t>
            </a:r>
            <a:r>
              <a:rPr lang="en-US" altLang="ko-KR" sz="1200" dirty="0">
                <a:latin typeface="+mj-ea"/>
                <a:ea typeface="+mj-ea"/>
              </a:rPr>
              <a:t>with Hugging Face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  <a:hlinkClick r:id="rId7"/>
              </a:rPr>
              <a:t>https://complexoftaste.tistory.com/2</a:t>
            </a:r>
            <a:endParaRPr lang="ko-KR" altLang="en-US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+mj-ea"/>
                <a:ea typeface="+mj-ea"/>
              </a:rPr>
              <a:t>SKTBrain</a:t>
            </a: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dirty="0" err="1">
                <a:latin typeface="+mj-ea"/>
                <a:ea typeface="+mj-ea"/>
              </a:rPr>
              <a:t>KoBERT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오픈소스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  <a:hlinkClick r:id="rId8"/>
              </a:rPr>
              <a:t>https://github.com/SKTBrain/KoBERT</a:t>
            </a:r>
            <a:endParaRPr lang="ko-KR" altLang="en-US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사이언티스트</a:t>
            </a:r>
            <a:r>
              <a:rPr lang="ko-KR" altLang="en-US" sz="1200" dirty="0">
                <a:latin typeface="+mj-ea"/>
                <a:ea typeface="+mj-ea"/>
              </a:rPr>
              <a:t> 한국어 자연어처리 방법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  <a:hlinkClick r:id="rId9"/>
              </a:rPr>
              <a:t>https://blog.naver.com/reasoninlife/222574624867</a:t>
            </a:r>
            <a:endParaRPr lang="ko-KR" altLang="en-US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뉴스데이터를 활용한 주가 예측</a:t>
            </a:r>
            <a:r>
              <a:rPr lang="en-US" altLang="ko-KR" sz="1200" dirty="0">
                <a:latin typeface="+mj-ea"/>
                <a:ea typeface="+mj-ea"/>
              </a:rPr>
              <a:t>2 (</a:t>
            </a:r>
            <a:r>
              <a:rPr lang="ko-KR" altLang="en-US" sz="1200" dirty="0">
                <a:latin typeface="+mj-ea"/>
                <a:ea typeface="+mj-ea"/>
              </a:rPr>
              <a:t>감성분석</a:t>
            </a:r>
            <a:r>
              <a:rPr lang="en-US" altLang="ko-KR" sz="1200" dirty="0">
                <a:latin typeface="+mj-ea"/>
                <a:ea typeface="+mj-ea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  <a:hlinkClick r:id="rId10"/>
              </a:rPr>
              <a:t>https://blog.naver.com/dalgoon02121/222051184805</a:t>
            </a:r>
            <a:endParaRPr lang="ko-KR" altLang="en-US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[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r>
              <a:rPr lang="en-US" altLang="ko-KR" sz="1200" dirty="0">
                <a:latin typeface="+mj-ea"/>
                <a:ea typeface="+mj-ea"/>
              </a:rPr>
              <a:t>]</a:t>
            </a:r>
            <a:r>
              <a:rPr lang="ko-KR" altLang="en-US" sz="1200" dirty="0">
                <a:latin typeface="+mj-ea"/>
                <a:ea typeface="+mj-ea"/>
              </a:rPr>
              <a:t>기사 제목을 가지고 긍정 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부정 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중립으로 분류하는 모델 </a:t>
            </a:r>
            <a:r>
              <a:rPr lang="ko-KR" altLang="en-US" sz="1200" dirty="0" err="1">
                <a:latin typeface="+mj-ea"/>
                <a:ea typeface="+mj-ea"/>
              </a:rPr>
              <a:t>만들어보기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  <a:hlinkClick r:id="rId11"/>
              </a:rPr>
              <a:t>https://somjang.tistory.com/entry/Keras</a:t>
            </a:r>
            <a:r>
              <a:rPr lang="ko-KR" altLang="en-US" sz="1200" dirty="0">
                <a:latin typeface="+mj-ea"/>
                <a:ea typeface="+mj-ea"/>
                <a:hlinkClick r:id="rId11"/>
              </a:rPr>
              <a:t>기사</a:t>
            </a:r>
            <a:r>
              <a:rPr lang="en-US" altLang="ko-KR" sz="1200" dirty="0">
                <a:latin typeface="+mj-ea"/>
                <a:ea typeface="+mj-ea"/>
                <a:hlinkClick r:id="rId11"/>
              </a:rPr>
              <a:t>-</a:t>
            </a:r>
            <a:r>
              <a:rPr lang="ko-KR" altLang="en-US" sz="1200" dirty="0">
                <a:latin typeface="+mj-ea"/>
                <a:ea typeface="+mj-ea"/>
                <a:hlinkClick r:id="rId11"/>
              </a:rPr>
              <a:t>제목을</a:t>
            </a:r>
            <a:r>
              <a:rPr lang="en-US" altLang="ko-KR" sz="1200" dirty="0">
                <a:latin typeface="+mj-ea"/>
                <a:ea typeface="+mj-ea"/>
                <a:hlinkClick r:id="rId11"/>
              </a:rPr>
              <a:t>-</a:t>
            </a:r>
            <a:r>
              <a:rPr lang="ko-KR" altLang="en-US" sz="1200" dirty="0">
                <a:latin typeface="+mj-ea"/>
                <a:ea typeface="+mj-ea"/>
                <a:hlinkClick r:id="rId11"/>
              </a:rPr>
              <a:t>가지고</a:t>
            </a:r>
            <a:r>
              <a:rPr lang="en-US" altLang="ko-KR" sz="1200" dirty="0">
                <a:latin typeface="+mj-ea"/>
                <a:ea typeface="+mj-ea"/>
                <a:hlinkClick r:id="rId11"/>
              </a:rPr>
              <a:t>-</a:t>
            </a:r>
            <a:r>
              <a:rPr lang="ko-KR" altLang="en-US" sz="1200" dirty="0">
                <a:latin typeface="+mj-ea"/>
                <a:ea typeface="+mj-ea"/>
                <a:hlinkClick r:id="rId11"/>
              </a:rPr>
              <a:t>긍정</a:t>
            </a:r>
            <a:r>
              <a:rPr lang="en-US" altLang="ko-KR" sz="1200" dirty="0">
                <a:latin typeface="+mj-ea"/>
                <a:ea typeface="+mj-ea"/>
                <a:hlinkClick r:id="rId11"/>
              </a:rPr>
              <a:t>-</a:t>
            </a:r>
            <a:r>
              <a:rPr lang="ko-KR" altLang="en-US" sz="1200" dirty="0">
                <a:latin typeface="+mj-ea"/>
                <a:ea typeface="+mj-ea"/>
                <a:hlinkClick r:id="rId11"/>
              </a:rPr>
              <a:t>부정</a:t>
            </a:r>
            <a:r>
              <a:rPr lang="en-US" altLang="ko-KR" sz="1200" dirty="0">
                <a:latin typeface="+mj-ea"/>
                <a:ea typeface="+mj-ea"/>
                <a:hlinkClick r:id="rId11"/>
              </a:rPr>
              <a:t>-</a:t>
            </a:r>
            <a:r>
              <a:rPr lang="ko-KR" altLang="en-US" sz="1200" dirty="0">
                <a:latin typeface="+mj-ea"/>
                <a:ea typeface="+mj-ea"/>
                <a:hlinkClick r:id="rId11"/>
              </a:rPr>
              <a:t>중립</a:t>
            </a:r>
            <a:r>
              <a:rPr lang="en-US" altLang="ko-KR" sz="1200" dirty="0">
                <a:latin typeface="+mj-ea"/>
                <a:ea typeface="+mj-ea"/>
                <a:hlinkClick r:id="rId11"/>
              </a:rPr>
              <a:t>-</a:t>
            </a:r>
            <a:r>
              <a:rPr lang="ko-KR" altLang="en-US" sz="1200" dirty="0">
                <a:latin typeface="+mj-ea"/>
                <a:ea typeface="+mj-ea"/>
                <a:hlinkClick r:id="rId11"/>
              </a:rPr>
              <a:t>분류하는</a:t>
            </a:r>
            <a:r>
              <a:rPr lang="en-US" altLang="ko-KR" sz="1200" dirty="0">
                <a:latin typeface="+mj-ea"/>
                <a:ea typeface="+mj-ea"/>
                <a:hlinkClick r:id="rId11"/>
              </a:rPr>
              <a:t>-</a:t>
            </a:r>
            <a:r>
              <a:rPr lang="ko-KR" altLang="en-US" sz="1200" dirty="0">
                <a:latin typeface="+mj-ea"/>
                <a:ea typeface="+mj-ea"/>
                <a:hlinkClick r:id="rId11"/>
              </a:rPr>
              <a:t>모델</a:t>
            </a:r>
            <a:r>
              <a:rPr lang="en-US" altLang="ko-KR" sz="1200" dirty="0">
                <a:latin typeface="+mj-ea"/>
                <a:ea typeface="+mj-ea"/>
                <a:hlinkClick r:id="rId11"/>
              </a:rPr>
              <a:t>-</a:t>
            </a:r>
            <a:r>
              <a:rPr lang="ko-KR" altLang="en-US" sz="1200" dirty="0" err="1">
                <a:latin typeface="+mj-ea"/>
                <a:ea typeface="+mj-ea"/>
                <a:hlinkClick r:id="rId11"/>
              </a:rPr>
              <a:t>만들어보기</a:t>
            </a:r>
            <a:r>
              <a:rPr lang="en-US" altLang="ko-KR" sz="1200" dirty="0">
                <a:latin typeface="+mj-ea"/>
                <a:ea typeface="+mj-ea"/>
                <a:hlinkClick r:id="rId11"/>
              </a:rPr>
              <a:t>#google_vignette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866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611058" y="1645656"/>
            <a:ext cx="274081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000" spc="-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MERCI</a:t>
            </a:r>
          </a:p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GRACIAS</a:t>
            </a:r>
          </a:p>
          <a:p>
            <a:pPr algn="ctr"/>
            <a:r>
              <a:rPr lang="ja-JP" altLang="en-US" sz="40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ありがとう</a:t>
            </a:r>
            <a:endParaRPr lang="en-US" altLang="ko-KR" sz="4000" spc="-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0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谢谢</a:t>
            </a:r>
            <a:endParaRPr lang="en-US" altLang="ko-KR" sz="4000" spc="-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5144437" y="3413641"/>
            <a:ext cx="6402103" cy="1882665"/>
            <a:chOff x="490173" y="5313165"/>
            <a:chExt cx="3175437" cy="1882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500659" y="5841933"/>
              <a:ext cx="3164951" cy="1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spc="-150" dirty="0">
                  <a:latin typeface="+mj-ea"/>
                  <a:ea typeface="+mj-ea"/>
                </a:rPr>
                <a:t>감성 분석 모델을 사용할 예정이기에 </a:t>
              </a:r>
              <a:r>
                <a:rPr lang="en-US" altLang="ko-KR" sz="1400" b="1" spc="-150" dirty="0">
                  <a:latin typeface="+mj-ea"/>
                  <a:ea typeface="+mj-ea"/>
                </a:rPr>
                <a:t> </a:t>
              </a:r>
              <a:r>
                <a:rPr lang="ko-KR" altLang="en-US" sz="1400" b="1" spc="-150" dirty="0">
                  <a:latin typeface="+mj-ea"/>
                  <a:ea typeface="+mj-ea"/>
                </a:rPr>
                <a:t>평점으로 긍정</a:t>
              </a:r>
              <a:r>
                <a:rPr lang="en-US" altLang="ko-KR" sz="1400" b="1" spc="-150" dirty="0">
                  <a:latin typeface="+mj-ea"/>
                  <a:ea typeface="+mj-ea"/>
                </a:rPr>
                <a:t>/</a:t>
              </a:r>
              <a:r>
                <a:rPr lang="ko-KR" altLang="en-US" sz="1400" b="1" spc="-150" dirty="0">
                  <a:latin typeface="+mj-ea"/>
                  <a:ea typeface="+mj-ea"/>
                </a:rPr>
                <a:t>부정 지표를 추출할 수 있는 영화 리뷰 데이터 와 다르게 헤드라인에 대한 객관적 </a:t>
              </a:r>
              <a:r>
                <a:rPr lang="ko-KR" altLang="en-US" sz="1400" b="1" spc="-150" dirty="0" err="1">
                  <a:latin typeface="+mj-ea"/>
                  <a:ea typeface="+mj-ea"/>
                </a:rPr>
                <a:t>라벨링</a:t>
              </a:r>
              <a:r>
                <a:rPr lang="ko-KR" altLang="en-US" sz="1400" b="1" spc="-150" dirty="0">
                  <a:latin typeface="+mj-ea"/>
                  <a:ea typeface="+mj-ea"/>
                </a:rPr>
                <a:t>  지표 선정에 어려움</a:t>
              </a:r>
              <a:endParaRPr lang="en-US" altLang="ko-KR" sz="1400" b="1" spc="-150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en-US" altLang="ko-KR" sz="1400" b="1" spc="-150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spc="-150" dirty="0">
                  <a:latin typeface="+mj-ea"/>
                  <a:ea typeface="+mj-ea"/>
                </a:rPr>
                <a:t>종목 검색 시 해당일자 종목의 등락을 </a:t>
              </a:r>
              <a:r>
                <a:rPr lang="en-US" altLang="ko-KR" sz="1400" b="1" spc="-150" dirty="0">
                  <a:latin typeface="+mj-ea"/>
                  <a:ea typeface="+mj-ea"/>
                </a:rPr>
                <a:t>0,1</a:t>
              </a:r>
              <a:r>
                <a:rPr lang="ko-KR" altLang="en-US" sz="1400" b="1" spc="-150" dirty="0">
                  <a:latin typeface="+mj-ea"/>
                  <a:ea typeface="+mj-ea"/>
                </a:rPr>
                <a:t>로 판단하고</a:t>
              </a:r>
              <a:r>
                <a:rPr lang="en-US" altLang="ko-KR" sz="1400" b="1" spc="-150" dirty="0">
                  <a:latin typeface="+mj-ea"/>
                  <a:ea typeface="+mj-ea"/>
                </a:rPr>
                <a:t>, </a:t>
              </a:r>
              <a:r>
                <a:rPr lang="ko-KR" altLang="en-US" sz="1400" b="1" spc="-150" dirty="0">
                  <a:latin typeface="+mj-ea"/>
                  <a:ea typeface="+mj-ea"/>
                </a:rPr>
                <a:t>해당 날짜의 기사를 등락으로 </a:t>
              </a:r>
              <a:r>
                <a:rPr lang="ko-KR" altLang="en-US" sz="1400" b="1" spc="-150" dirty="0" err="1">
                  <a:latin typeface="+mj-ea"/>
                  <a:ea typeface="+mj-ea"/>
                </a:rPr>
                <a:t>라벨링</a:t>
              </a:r>
              <a:r>
                <a:rPr lang="ko-KR" altLang="en-US" sz="1400" b="1" spc="-150" dirty="0">
                  <a:latin typeface="+mj-ea"/>
                  <a:ea typeface="+mj-ea"/>
                </a:rPr>
                <a:t> 진행  </a:t>
              </a:r>
              <a:r>
                <a:rPr lang="en-US" altLang="ko-KR" sz="1400" b="1" spc="-15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490173" y="5313165"/>
              <a:ext cx="48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라벨링</a:t>
              </a:r>
              <a:endParaRPr lang="ko-KR" altLang="en-US" sz="24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+mj-ea"/>
                <a:ea typeface="+mj-ea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+mj-ea"/>
                <a:ea typeface="+mj-ea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D3552-503D-445F-B845-6E811447E85C}"/>
              </a:ext>
            </a:extLst>
          </p:cNvPr>
          <p:cNvSpPr txBox="1"/>
          <p:nvPr/>
        </p:nvSpPr>
        <p:spPr>
          <a:xfrm>
            <a:off x="875104" y="676095"/>
            <a:ext cx="191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데이터 매핑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CAEA411-D5BD-47BA-A626-9F8E2E87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14" y="3504387"/>
            <a:ext cx="3983547" cy="288349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B5AB7DA-899A-481B-8C09-A64BFEBD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4" y="1558051"/>
            <a:ext cx="3983547" cy="153774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730AD6-12A7-44D0-B23C-DE2F1E993259}"/>
              </a:ext>
            </a:extLst>
          </p:cNvPr>
          <p:cNvSpPr txBox="1"/>
          <p:nvPr/>
        </p:nvSpPr>
        <p:spPr>
          <a:xfrm>
            <a:off x="1144330" y="6479085"/>
            <a:ext cx="3911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 </a:t>
            </a:r>
            <a:r>
              <a:rPr lang="ko-KR" altLang="en-US" sz="1200" b="1" dirty="0">
                <a:latin typeface="+mj-ea"/>
                <a:ea typeface="+mj-ea"/>
              </a:rPr>
              <a:t>헤드라인</a:t>
            </a:r>
            <a:r>
              <a:rPr lang="en-US" altLang="ko-KR" sz="1200" b="1" dirty="0">
                <a:latin typeface="+mj-ea"/>
                <a:ea typeface="+mj-ea"/>
              </a:rPr>
              <a:t>- </a:t>
            </a:r>
            <a:r>
              <a:rPr lang="ko-KR" altLang="en-US" sz="1200" b="1" dirty="0">
                <a:latin typeface="+mj-ea"/>
                <a:ea typeface="+mj-ea"/>
              </a:rPr>
              <a:t>종목 주가 등락 </a:t>
            </a:r>
            <a:r>
              <a:rPr lang="en-US" altLang="ko-KR" sz="1200" b="1" dirty="0">
                <a:latin typeface="+mj-ea"/>
                <a:ea typeface="+mj-ea"/>
              </a:rPr>
              <a:t>mapping &gt;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5B5DF2-371C-494A-8744-51348BC51EFF}"/>
              </a:ext>
            </a:extLst>
          </p:cNvPr>
          <p:cNvSpPr txBox="1"/>
          <p:nvPr/>
        </p:nvSpPr>
        <p:spPr>
          <a:xfrm>
            <a:off x="1593591" y="3163059"/>
            <a:ext cx="3911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&lt; </a:t>
            </a:r>
            <a:r>
              <a:rPr lang="ko-KR" altLang="en-US" sz="1200" b="1" dirty="0">
                <a:latin typeface="+mj-ea"/>
                <a:ea typeface="+mj-ea"/>
              </a:rPr>
              <a:t>네이버 영화 리뷰</a:t>
            </a:r>
            <a:r>
              <a:rPr lang="en-US" altLang="ko-KR" sz="1200" b="1" dirty="0">
                <a:latin typeface="+mj-ea"/>
                <a:ea typeface="+mj-ea"/>
              </a:rPr>
              <a:t> - </a:t>
            </a:r>
            <a:r>
              <a:rPr lang="ko-KR" altLang="en-US" sz="1200" b="1" dirty="0">
                <a:latin typeface="+mj-ea"/>
                <a:ea typeface="+mj-ea"/>
              </a:rPr>
              <a:t>평점</a:t>
            </a:r>
            <a:r>
              <a:rPr lang="en-US" altLang="ko-KR" sz="1200" b="1" dirty="0">
                <a:latin typeface="+mj-ea"/>
                <a:ea typeface="+mj-ea"/>
              </a:rPr>
              <a:t>&gt;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3DE7DD-AFED-475E-9305-3DF763372A43}"/>
              </a:ext>
            </a:extLst>
          </p:cNvPr>
          <p:cNvSpPr/>
          <p:nvPr/>
        </p:nvSpPr>
        <p:spPr>
          <a:xfrm>
            <a:off x="459509" y="1515016"/>
            <a:ext cx="433525" cy="1660658"/>
          </a:xfrm>
          <a:prstGeom prst="rect">
            <a:avLst/>
          </a:prstGeom>
          <a:noFill/>
          <a:ln w="19050">
            <a:solidFill>
              <a:srgbClr val="6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+mj-ea"/>
              <a:ea typeface="+mj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8CC1F2A-72DD-45C6-BBF9-E18C79FC1FE3}"/>
              </a:ext>
            </a:extLst>
          </p:cNvPr>
          <p:cNvCxnSpPr>
            <a:cxnSpLocks/>
            <a:stCxn id="57" idx="0"/>
          </p:cNvCxnSpPr>
          <p:nvPr/>
        </p:nvCxnSpPr>
        <p:spPr>
          <a:xfrm rot="5400000" flipH="1" flipV="1">
            <a:off x="2819984" y="-779498"/>
            <a:ext cx="150802" cy="44382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9096CD7-A322-4E40-862F-41C48ADFA7ED}"/>
              </a:ext>
            </a:extLst>
          </p:cNvPr>
          <p:cNvSpPr txBox="1"/>
          <p:nvPr/>
        </p:nvSpPr>
        <p:spPr>
          <a:xfrm>
            <a:off x="5182693" y="1364214"/>
            <a:ext cx="4700212" cy="896720"/>
          </a:xfrm>
          <a:prstGeom prst="rect">
            <a:avLst/>
          </a:prstGeom>
          <a:noFill/>
          <a:ln w="19050">
            <a:solidFill>
              <a:srgbClr val="6497B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150" dirty="0">
                <a:latin typeface="+mj-ea"/>
                <a:ea typeface="+mj-ea"/>
              </a:rPr>
              <a:t>부정 </a:t>
            </a:r>
            <a:r>
              <a:rPr lang="en-US" altLang="ko-KR" sz="1200" b="1" spc="-150" dirty="0">
                <a:latin typeface="+mj-ea"/>
                <a:ea typeface="+mj-ea"/>
              </a:rPr>
              <a:t>(-1)  :   </a:t>
            </a:r>
            <a:r>
              <a:rPr lang="ko-KR" altLang="en-US" sz="1200" b="1" spc="-150" dirty="0">
                <a:solidFill>
                  <a:srgbClr val="FFC000"/>
                </a:solidFill>
                <a:latin typeface="+mj-ea"/>
                <a:ea typeface="+mj-ea"/>
              </a:rPr>
              <a:t>★ </a:t>
            </a:r>
            <a:r>
              <a:rPr lang="en-US" altLang="ko-KR" sz="1200" b="1" spc="-150" dirty="0">
                <a:latin typeface="+mj-ea"/>
                <a:ea typeface="+mj-ea"/>
              </a:rPr>
              <a:t>~</a:t>
            </a:r>
            <a:r>
              <a:rPr lang="en-US" altLang="ko-KR" sz="1200" b="1" spc="-150" dirty="0">
                <a:solidFill>
                  <a:srgbClr val="FFC000"/>
                </a:solidFill>
                <a:latin typeface="+mj-ea"/>
                <a:ea typeface="+mj-ea"/>
              </a:rPr>
              <a:t> </a:t>
            </a:r>
            <a:r>
              <a:rPr lang="ko-KR" altLang="en-US" sz="1200" b="1" spc="-150" dirty="0">
                <a:solidFill>
                  <a:srgbClr val="FFC000"/>
                </a:solidFill>
                <a:latin typeface="+mj-ea"/>
                <a:ea typeface="+mj-ea"/>
              </a:rPr>
              <a:t>★ ★ ★ ★ </a:t>
            </a:r>
            <a:r>
              <a:rPr lang="en-US" altLang="ko-KR" sz="1200" b="1" spc="-150" dirty="0">
                <a:solidFill>
                  <a:srgbClr val="FFC000"/>
                </a:solidFill>
                <a:latin typeface="+mj-ea"/>
                <a:ea typeface="+mj-ea"/>
              </a:rPr>
              <a:t> 		                 	</a:t>
            </a:r>
            <a:r>
              <a:rPr lang="en-US" altLang="ko-KR" sz="1200" b="1" spc="-150" dirty="0">
                <a:latin typeface="+mj-ea"/>
                <a:ea typeface="+mj-ea"/>
              </a:rPr>
              <a:t>( s c o r e : 1~ 4)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150" dirty="0">
                <a:latin typeface="+mj-ea"/>
                <a:ea typeface="+mj-ea"/>
              </a:rPr>
              <a:t>중립  </a:t>
            </a:r>
            <a:r>
              <a:rPr lang="en-US" altLang="ko-KR" sz="1200" b="1" spc="-150" dirty="0">
                <a:latin typeface="+mj-ea"/>
                <a:ea typeface="+mj-ea"/>
              </a:rPr>
              <a:t>( 0 )  :   </a:t>
            </a:r>
            <a:r>
              <a:rPr lang="ko-KR" altLang="en-US" sz="1200" b="1" spc="-150" dirty="0">
                <a:solidFill>
                  <a:srgbClr val="FFC000"/>
                </a:solidFill>
                <a:latin typeface="+mj-ea"/>
                <a:ea typeface="+mj-ea"/>
              </a:rPr>
              <a:t>★ ★ ★ ★ ★ </a:t>
            </a:r>
            <a:r>
              <a:rPr lang="en-US" altLang="ko-KR" sz="1200" b="1" spc="-150" dirty="0">
                <a:latin typeface="+mj-ea"/>
                <a:ea typeface="+mj-ea"/>
              </a:rPr>
              <a:t>~</a:t>
            </a:r>
            <a:r>
              <a:rPr lang="en-US" altLang="ko-KR" sz="1200" b="1" spc="-150" dirty="0">
                <a:solidFill>
                  <a:srgbClr val="FFC000"/>
                </a:solidFill>
                <a:latin typeface="+mj-ea"/>
                <a:ea typeface="+mj-ea"/>
              </a:rPr>
              <a:t> </a:t>
            </a:r>
            <a:r>
              <a:rPr lang="ko-KR" altLang="en-US" sz="1200" b="1" spc="-150" dirty="0">
                <a:solidFill>
                  <a:srgbClr val="FFC000"/>
                </a:solidFill>
                <a:latin typeface="+mj-ea"/>
                <a:ea typeface="+mj-ea"/>
              </a:rPr>
              <a:t>★ ★ ★ ★  ★  ★ </a:t>
            </a:r>
            <a:r>
              <a:rPr lang="en-US" altLang="ko-KR" sz="1200" b="1" spc="-150" dirty="0">
                <a:solidFill>
                  <a:srgbClr val="FFC000"/>
                </a:solidFill>
                <a:latin typeface="+mj-ea"/>
                <a:ea typeface="+mj-ea"/>
              </a:rPr>
              <a:t> 		</a:t>
            </a:r>
            <a:r>
              <a:rPr lang="en-US" altLang="ko-KR" sz="1200" b="1" spc="-150" dirty="0">
                <a:latin typeface="+mj-ea"/>
                <a:ea typeface="+mj-ea"/>
              </a:rPr>
              <a:t>( s c o r e : 5~ 6)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150" dirty="0">
                <a:latin typeface="+mj-ea"/>
                <a:ea typeface="+mj-ea"/>
              </a:rPr>
              <a:t>긍정</a:t>
            </a:r>
            <a:r>
              <a:rPr lang="en-US" altLang="ko-KR" sz="1200" b="1" spc="-150" dirty="0">
                <a:latin typeface="+mj-ea"/>
                <a:ea typeface="+mj-ea"/>
              </a:rPr>
              <a:t>( 1 )  :   </a:t>
            </a:r>
            <a:r>
              <a:rPr lang="ko-KR" altLang="en-US" sz="1200" b="1" spc="-150" dirty="0">
                <a:solidFill>
                  <a:srgbClr val="FFC000"/>
                </a:solidFill>
                <a:latin typeface="+mj-ea"/>
                <a:ea typeface="+mj-ea"/>
              </a:rPr>
              <a:t>★ ★ ★ ★ ★ ★ ★  </a:t>
            </a:r>
            <a:r>
              <a:rPr lang="en-US" altLang="ko-KR" sz="1200" b="1" spc="-150" dirty="0">
                <a:latin typeface="+mj-ea"/>
                <a:ea typeface="+mj-ea"/>
              </a:rPr>
              <a:t>~</a:t>
            </a:r>
            <a:r>
              <a:rPr lang="en-US" altLang="ko-KR" sz="1200" b="1" spc="-150" dirty="0">
                <a:solidFill>
                  <a:srgbClr val="FFC000"/>
                </a:solidFill>
                <a:latin typeface="+mj-ea"/>
                <a:ea typeface="+mj-ea"/>
              </a:rPr>
              <a:t> </a:t>
            </a:r>
            <a:r>
              <a:rPr lang="ko-KR" altLang="en-US" sz="1200" b="1" spc="-150" dirty="0">
                <a:solidFill>
                  <a:srgbClr val="FFC000"/>
                </a:solidFill>
                <a:latin typeface="+mj-ea"/>
                <a:ea typeface="+mj-ea"/>
              </a:rPr>
              <a:t>★ ★ ★ ★ ★ ★ ★ ★ ★ ★  </a:t>
            </a:r>
            <a:r>
              <a:rPr lang="en-US" altLang="ko-KR" sz="1200" b="1" spc="-150" dirty="0">
                <a:solidFill>
                  <a:srgbClr val="FFC000"/>
                </a:solidFill>
                <a:latin typeface="+mj-ea"/>
                <a:ea typeface="+mj-ea"/>
              </a:rPr>
              <a:t> 	</a:t>
            </a:r>
            <a:r>
              <a:rPr lang="en-US" altLang="ko-KR" sz="1200" b="1" spc="-150" dirty="0">
                <a:latin typeface="+mj-ea"/>
                <a:ea typeface="+mj-ea"/>
              </a:rPr>
              <a:t>( s c o r e : 7~ 10)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620A23-9408-40B7-8F27-31D136C96B58}"/>
              </a:ext>
            </a:extLst>
          </p:cNvPr>
          <p:cNvSpPr txBox="1"/>
          <p:nvPr/>
        </p:nvSpPr>
        <p:spPr>
          <a:xfrm>
            <a:off x="875104" y="101916"/>
            <a:ext cx="50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  <a:latin typeface="+mj-ea"/>
                <a:ea typeface="+mj-ea"/>
              </a:rPr>
              <a:t>프로젝트 주제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및 데이터 소개</a:t>
            </a:r>
          </a:p>
        </p:txBody>
      </p:sp>
    </p:spTree>
    <p:extLst>
      <p:ext uri="{BB962C8B-B14F-4D97-AF65-F5344CB8AC3E}">
        <p14:creationId xmlns:p14="http://schemas.microsoft.com/office/powerpoint/2010/main" val="77422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27224" y="3105834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584200" y="3121223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35280" y="282313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CB959A8-18BB-435C-8BC2-66B0B67BB3D0}"/>
              </a:ext>
            </a:extLst>
          </p:cNvPr>
          <p:cNvCxnSpPr>
            <a:cxnSpLocks/>
          </p:cNvCxnSpPr>
          <p:nvPr/>
        </p:nvCxnSpPr>
        <p:spPr>
          <a:xfrm>
            <a:off x="350520" y="4027090"/>
            <a:ext cx="548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5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04FE53-81B7-46DD-A106-8024D97ABCDC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E9B8116-A97E-495F-AA71-6A3888DF4452}"/>
              </a:ext>
            </a:extLst>
          </p:cNvPr>
          <p:cNvGrpSpPr/>
          <p:nvPr/>
        </p:nvGrpSpPr>
        <p:grpSpPr>
          <a:xfrm>
            <a:off x="5600825" y="2746854"/>
            <a:ext cx="5716071" cy="2040192"/>
            <a:chOff x="481335" y="5322381"/>
            <a:chExt cx="3158917" cy="149366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ED2202-00B2-4ED5-971F-D66366364AAF}"/>
                </a:ext>
              </a:extLst>
            </p:cNvPr>
            <p:cNvSpPr txBox="1"/>
            <p:nvPr/>
          </p:nvSpPr>
          <p:spPr>
            <a:xfrm>
              <a:off x="556559" y="5959792"/>
              <a:ext cx="3083693" cy="85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spc="-150" dirty="0">
                  <a:latin typeface="+mj-ea"/>
                  <a:ea typeface="+mj-ea"/>
                </a:rPr>
                <a:t>전체 </a:t>
              </a:r>
              <a:r>
                <a:rPr lang="en-US" altLang="ko-KR" sz="1400" b="1" spc="-150" dirty="0">
                  <a:latin typeface="+mj-ea"/>
                  <a:ea typeface="+mj-ea"/>
                </a:rPr>
                <a:t>42</a:t>
              </a:r>
              <a:r>
                <a:rPr lang="ko-KR" altLang="en-US" sz="1400" b="1" spc="-150" dirty="0" err="1">
                  <a:latin typeface="+mj-ea"/>
                  <a:ea typeface="+mj-ea"/>
                </a:rPr>
                <a:t>만여개</a:t>
              </a:r>
              <a:r>
                <a:rPr lang="ko-KR" altLang="en-US" sz="1400" b="1" spc="-150" dirty="0">
                  <a:latin typeface="+mj-ea"/>
                  <a:ea typeface="+mj-ea"/>
                </a:rPr>
                <a:t> 데이터 중 동일한 헤드라인의 </a:t>
              </a:r>
              <a:r>
                <a:rPr lang="ko-KR" altLang="en-US" sz="1400" b="1" spc="-150" dirty="0" err="1">
                  <a:latin typeface="+mj-ea"/>
                  <a:ea typeface="+mj-ea"/>
                </a:rPr>
                <a:t>라벨링</a:t>
              </a:r>
              <a:r>
                <a:rPr lang="ko-KR" altLang="en-US" sz="1400" b="1" spc="-150" dirty="0">
                  <a:latin typeface="+mj-ea"/>
                  <a:ea typeface="+mj-ea"/>
                </a:rPr>
                <a:t> 차이가 발생</a:t>
              </a:r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r>
                <a:rPr lang="en-US" altLang="ko-KR" sz="1400" b="1" spc="-150" dirty="0">
                  <a:latin typeface="+mj-ea"/>
                  <a:ea typeface="+mj-ea"/>
                </a:rPr>
                <a:t>EX)</a:t>
              </a:r>
              <a:r>
                <a:rPr lang="ko-KR" altLang="en-US" sz="1400" b="1" spc="-150" dirty="0">
                  <a:latin typeface="+mj-ea"/>
                  <a:ea typeface="+mj-ea"/>
                </a:rPr>
                <a:t> </a:t>
              </a:r>
              <a:r>
                <a:rPr lang="en-US" altLang="ko-KR" sz="1400" b="1" spc="-150" dirty="0">
                  <a:latin typeface="+mj-ea"/>
                  <a:ea typeface="+mj-ea"/>
                </a:rPr>
                <a:t>“</a:t>
              </a:r>
              <a:r>
                <a:rPr lang="ko-KR" altLang="en-US" sz="1400" b="1" spc="-150" dirty="0" err="1">
                  <a:latin typeface="+mj-ea"/>
                  <a:ea typeface="+mj-ea"/>
                </a:rPr>
                <a:t>리딩금융</a:t>
              </a:r>
              <a:r>
                <a:rPr lang="ko-KR" altLang="en-US" sz="1400" b="1" spc="-150" dirty="0">
                  <a:latin typeface="+mj-ea"/>
                  <a:ea typeface="+mj-ea"/>
                </a:rPr>
                <a:t> 승자</a:t>
              </a:r>
              <a:r>
                <a:rPr lang="en-US" altLang="ko-KR" sz="1400" b="1" spc="-150" dirty="0">
                  <a:latin typeface="+mj-ea"/>
                  <a:ea typeface="+mj-ea"/>
                </a:rPr>
                <a:t>, </a:t>
              </a:r>
              <a:r>
                <a:rPr lang="ko-KR" altLang="en-US" sz="1400" b="1" spc="-150" dirty="0">
                  <a:latin typeface="+mj-ea"/>
                  <a:ea typeface="+mj-ea"/>
                </a:rPr>
                <a:t>비은행이 가른다</a:t>
              </a:r>
              <a:r>
                <a:rPr lang="en-US" altLang="ko-KR" sz="1400" b="1" spc="-150" dirty="0">
                  <a:latin typeface="+mj-ea"/>
                  <a:ea typeface="+mj-ea"/>
                </a:rPr>
                <a:t>” </a:t>
              </a:r>
              <a:r>
                <a:rPr lang="ko-KR" altLang="en-US" sz="1400" b="1" spc="-150" dirty="0">
                  <a:latin typeface="+mj-ea"/>
                  <a:ea typeface="+mj-ea"/>
                </a:rPr>
                <a:t>신한 </a:t>
              </a:r>
              <a:r>
                <a:rPr lang="en-US" altLang="ko-KR" sz="1400" b="1" spc="-150" dirty="0">
                  <a:latin typeface="+mj-ea"/>
                  <a:ea typeface="+mj-ea"/>
                </a:rPr>
                <a:t>vs  KB </a:t>
              </a:r>
              <a:r>
                <a:rPr lang="ko-KR" altLang="en-US" sz="1400" b="1" spc="-150" dirty="0">
                  <a:latin typeface="+mj-ea"/>
                  <a:ea typeface="+mj-ea"/>
                </a:rPr>
                <a:t>보험 전쟁 </a:t>
              </a:r>
              <a:r>
                <a:rPr lang="en-US" altLang="ko-KR" sz="1400" b="1" spc="-150" dirty="0">
                  <a:latin typeface="+mj-ea"/>
                  <a:ea typeface="+mj-ea"/>
                </a:rPr>
                <a:t>– </a:t>
              </a:r>
              <a:r>
                <a:rPr lang="ko-KR" altLang="en-US" sz="1400" b="1" spc="-150" dirty="0">
                  <a:latin typeface="+mj-ea"/>
                  <a:ea typeface="+mj-ea"/>
                </a:rPr>
                <a:t>신한지주 </a:t>
              </a:r>
              <a:r>
                <a:rPr lang="en-US" altLang="ko-KR" sz="1400" b="1" spc="-150" dirty="0">
                  <a:latin typeface="+mj-ea"/>
                  <a:ea typeface="+mj-ea"/>
                </a:rPr>
                <a:t>1, KB</a:t>
              </a:r>
              <a:r>
                <a:rPr lang="ko-KR" altLang="en-US" sz="1400" b="1" spc="-150" dirty="0">
                  <a:latin typeface="+mj-ea"/>
                  <a:ea typeface="+mj-ea"/>
                </a:rPr>
                <a:t>금융 </a:t>
              </a:r>
              <a:r>
                <a:rPr lang="en-US" altLang="ko-KR" sz="1400" b="1" spc="-150" dirty="0">
                  <a:latin typeface="+mj-ea"/>
                  <a:ea typeface="+mj-ea"/>
                </a:rPr>
                <a:t>0</a:t>
              </a:r>
            </a:p>
            <a:p>
              <a:pPr algn="just"/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r>
                <a:rPr lang="ko-KR" altLang="en-US" sz="1400" b="1" spc="-150" dirty="0">
                  <a:latin typeface="+mj-ea"/>
                  <a:ea typeface="+mj-ea"/>
                </a:rPr>
                <a:t>중복이 된 모든 데이터 제거 </a:t>
              </a:r>
              <a:r>
                <a:rPr lang="en-US" altLang="ko-KR" sz="1400" b="1" spc="-150" dirty="0">
                  <a:latin typeface="+mj-ea"/>
                  <a:ea typeface="+mj-ea"/>
                </a:rPr>
                <a:t>(17</a:t>
              </a:r>
              <a:r>
                <a:rPr lang="ko-KR" altLang="en-US" sz="1400" b="1" spc="-150" dirty="0">
                  <a:latin typeface="+mj-ea"/>
                  <a:ea typeface="+mj-ea"/>
                </a:rPr>
                <a:t>만 여개</a:t>
              </a:r>
              <a:r>
                <a:rPr lang="en-US" altLang="ko-KR" sz="1400" b="1" spc="-150" dirty="0">
                  <a:latin typeface="+mj-ea"/>
                  <a:ea typeface="+mj-ea"/>
                </a:rPr>
                <a:t>)– </a:t>
              </a:r>
              <a:r>
                <a:rPr lang="ko-KR" altLang="en-US" sz="1400" b="1" spc="-150" dirty="0">
                  <a:latin typeface="+mj-ea"/>
                  <a:ea typeface="+mj-ea"/>
                </a:rPr>
                <a:t>노이즈 제거</a:t>
              </a:r>
              <a:endParaRPr lang="en-US" altLang="ko-KR" sz="1400" b="1" spc="-150" dirty="0">
                <a:latin typeface="+mj-ea"/>
                <a:ea typeface="+mj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A351B1-E605-4DF2-8DF0-20DA0EA38037}"/>
                </a:ext>
              </a:extLst>
            </p:cNvPr>
            <p:cNvSpPr txBox="1"/>
            <p:nvPr/>
          </p:nvSpPr>
          <p:spPr>
            <a:xfrm>
              <a:off x="481335" y="5322381"/>
              <a:ext cx="1503516" cy="292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동일 헤드라인 중복 제거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B8076F6-B801-450C-AA20-DAC6489C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1651139"/>
            <a:ext cx="3624293" cy="416455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18EF9AB-3E7B-4B0A-8A66-A5360F1E29D7}"/>
              </a:ext>
            </a:extLst>
          </p:cNvPr>
          <p:cNvSpPr txBox="1"/>
          <p:nvPr/>
        </p:nvSpPr>
        <p:spPr>
          <a:xfrm>
            <a:off x="875103" y="676095"/>
            <a:ext cx="2154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7F6569-6145-4D53-A36C-023016DF3D8D}"/>
              </a:ext>
            </a:extLst>
          </p:cNvPr>
          <p:cNvSpPr txBox="1"/>
          <p:nvPr/>
        </p:nvSpPr>
        <p:spPr>
          <a:xfrm>
            <a:off x="1557734" y="5904906"/>
            <a:ext cx="169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헤드라인 중복 제거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435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B205E1-EDD5-4A81-A952-D81A4E58F13C}"/>
              </a:ext>
            </a:extLst>
          </p:cNvPr>
          <p:cNvSpPr txBox="1"/>
          <p:nvPr/>
        </p:nvSpPr>
        <p:spPr>
          <a:xfrm>
            <a:off x="9350416" y="631137"/>
            <a:ext cx="284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파이널 프로젝트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D3552-503D-445F-B845-6E811447E85C}"/>
              </a:ext>
            </a:extLst>
          </p:cNvPr>
          <p:cNvSpPr txBox="1"/>
          <p:nvPr/>
        </p:nvSpPr>
        <p:spPr>
          <a:xfrm>
            <a:off x="875103" y="676095"/>
            <a:ext cx="2154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E25C86-A3E7-48F5-B6AC-6445F3C671BE}"/>
              </a:ext>
            </a:extLst>
          </p:cNvPr>
          <p:cNvGrpSpPr/>
          <p:nvPr/>
        </p:nvGrpSpPr>
        <p:grpSpPr>
          <a:xfrm>
            <a:off x="5766023" y="5101030"/>
            <a:ext cx="5060739" cy="2066704"/>
            <a:chOff x="274353" y="5390664"/>
            <a:chExt cx="4305879" cy="151306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178B16-B5CB-4BDF-B377-3712FB0CAEDB}"/>
                </a:ext>
              </a:extLst>
            </p:cNvPr>
            <p:cNvSpPr txBox="1"/>
            <p:nvPr/>
          </p:nvSpPr>
          <p:spPr>
            <a:xfrm>
              <a:off x="400181" y="5732025"/>
              <a:ext cx="4180051" cy="1171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spc="-150" dirty="0">
                  <a:latin typeface="+mj-ea"/>
                  <a:ea typeface="+mj-ea"/>
                </a:rPr>
                <a:t>종목별 </a:t>
              </a:r>
              <a:r>
                <a:rPr lang="en-US" altLang="ko-KR" sz="1400" b="1" spc="-150" dirty="0">
                  <a:latin typeface="+mj-ea"/>
                  <a:ea typeface="+mj-ea"/>
                </a:rPr>
                <a:t>, </a:t>
              </a:r>
              <a:r>
                <a:rPr lang="ko-KR" altLang="en-US" sz="1400" b="1" spc="-150" dirty="0">
                  <a:latin typeface="+mj-ea"/>
                  <a:ea typeface="+mj-ea"/>
                </a:rPr>
                <a:t>연도별</a:t>
              </a:r>
              <a:r>
                <a:rPr lang="en-US" altLang="ko-KR" sz="1400" b="1" spc="-150" dirty="0">
                  <a:latin typeface="+mj-ea"/>
                  <a:ea typeface="+mj-ea"/>
                </a:rPr>
                <a:t>, </a:t>
              </a:r>
              <a:r>
                <a:rPr lang="ko-KR" altLang="en-US" sz="1400" b="1" spc="-150" dirty="0">
                  <a:latin typeface="+mj-ea"/>
                  <a:ea typeface="+mj-ea"/>
                </a:rPr>
                <a:t>종목 연도 별 뉴스 헤드라인 개수</a:t>
              </a:r>
              <a:r>
                <a:rPr lang="en-US" altLang="ko-KR" sz="1400" b="1" spc="-150" dirty="0">
                  <a:latin typeface="+mj-ea"/>
                  <a:ea typeface="+mj-ea"/>
                </a:rPr>
                <a:t>, </a:t>
              </a:r>
              <a:r>
                <a:rPr lang="ko-KR" altLang="en-US" sz="1400" b="1" spc="-150" dirty="0">
                  <a:latin typeface="+mj-ea"/>
                  <a:ea typeface="+mj-ea"/>
                </a:rPr>
                <a:t>길이 확인</a:t>
              </a:r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r>
                <a:rPr lang="ko-KR" altLang="en-US" sz="1400" b="1" spc="-150" dirty="0">
                  <a:latin typeface="+mj-ea"/>
                  <a:ea typeface="+mj-ea"/>
                </a:rPr>
                <a:t>헤드라인의 개수와 길이 패턴만으로 는 상승</a:t>
              </a:r>
              <a:r>
                <a:rPr lang="en-US" altLang="ko-KR" sz="1400" b="1" spc="-150" dirty="0">
                  <a:latin typeface="+mj-ea"/>
                  <a:ea typeface="+mj-ea"/>
                </a:rPr>
                <a:t>/</a:t>
              </a:r>
              <a:r>
                <a:rPr lang="ko-KR" altLang="en-US" sz="1400" b="1" spc="-150" dirty="0">
                  <a:latin typeface="+mj-ea"/>
                  <a:ea typeface="+mj-ea"/>
                </a:rPr>
                <a:t>하락 패턴 확인이 어려움</a:t>
              </a:r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r>
                <a:rPr lang="ko-KR" altLang="en-US" sz="1400" b="1" spc="-150" dirty="0">
                  <a:latin typeface="+mj-ea"/>
                  <a:ea typeface="+mj-ea"/>
                </a:rPr>
                <a:t>언어적 특성을 텍스트로 직접 확인하면서 노이즈로 판단되는 요소 제거 필요  </a:t>
              </a:r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endParaRPr lang="en-US" altLang="ko-KR" sz="1400" b="1" spc="-150" dirty="0">
                <a:latin typeface="+mj-ea"/>
                <a:ea typeface="+mj-ea"/>
              </a:endParaRPr>
            </a:p>
            <a:p>
              <a:pPr algn="just"/>
              <a:endParaRPr lang="en-US" altLang="ko-KR" sz="1400" b="1" spc="-15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194C79-0AE4-40CB-8AEF-A6CACA167CBD}"/>
                </a:ext>
              </a:extLst>
            </p:cNvPr>
            <p:cNvSpPr txBox="1"/>
            <p:nvPr/>
          </p:nvSpPr>
          <p:spPr>
            <a:xfrm>
              <a:off x="274353" y="5390664"/>
              <a:ext cx="3602331" cy="292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헤드라인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-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주가 변동성 분류 연관성 찾기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304FE53-81B7-46DD-A106-8024D97ABCDC}"/>
              </a:ext>
            </a:extLst>
          </p:cNvPr>
          <p:cNvSpPr txBox="1"/>
          <p:nvPr/>
        </p:nvSpPr>
        <p:spPr>
          <a:xfrm>
            <a:off x="875104" y="101916"/>
            <a:ext cx="412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69DE57-C943-421B-8120-1A27D96C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5" y="1379842"/>
            <a:ext cx="5008039" cy="23170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7D2FFE-AD35-40B0-8647-BB753A7D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3" y="3890285"/>
            <a:ext cx="4912852" cy="26865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6EEE72-FC3D-4744-AD58-376A99DE5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449" y="1328203"/>
            <a:ext cx="2028182" cy="33872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13D1E6-0388-4936-BF2F-2F6967B78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637" y="1309715"/>
            <a:ext cx="3010320" cy="3477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50CC88-A4E8-4007-B2DF-77FC85C7DA83}"/>
              </a:ext>
            </a:extLst>
          </p:cNvPr>
          <p:cNvSpPr txBox="1"/>
          <p:nvPr/>
        </p:nvSpPr>
        <p:spPr>
          <a:xfrm>
            <a:off x="1791878" y="3613286"/>
            <a:ext cx="2476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종목 별 상승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하락 헤드라인 개수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DCA242-2ABA-407A-970C-3F66BF0BB6A5}"/>
              </a:ext>
            </a:extLst>
          </p:cNvPr>
          <p:cNvSpPr txBox="1"/>
          <p:nvPr/>
        </p:nvSpPr>
        <p:spPr>
          <a:xfrm>
            <a:off x="1764983" y="6544743"/>
            <a:ext cx="2476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하락 헤드라인 길이 분포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A8B53E-3FAA-4E9B-BDCD-20481B3F06CA}"/>
              </a:ext>
            </a:extLst>
          </p:cNvPr>
          <p:cNvSpPr txBox="1"/>
          <p:nvPr/>
        </p:nvSpPr>
        <p:spPr>
          <a:xfrm>
            <a:off x="5727382" y="4769733"/>
            <a:ext cx="2476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상승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하락 헤드라인 길이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91704-2325-4C96-B39F-5E192703AD98}"/>
              </a:ext>
            </a:extLst>
          </p:cNvPr>
          <p:cNvSpPr txBox="1"/>
          <p:nvPr/>
        </p:nvSpPr>
        <p:spPr>
          <a:xfrm>
            <a:off x="8801609" y="4760767"/>
            <a:ext cx="2476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종목당 헤드라인 길이 </a:t>
            </a:r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58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598B52A6D57BA4DA03C5D572B2446A7" ma:contentTypeVersion="2" ma:contentTypeDescription="새 문서를 만듭니다." ma:contentTypeScope="" ma:versionID="4acfb28e332211456f9077aee7cb8015">
  <xsd:schema xmlns:xsd="http://www.w3.org/2001/XMLSchema" xmlns:xs="http://www.w3.org/2001/XMLSchema" xmlns:p="http://schemas.microsoft.com/office/2006/metadata/properties" xmlns:ns3="7221e88c-64ef-47d6-980e-8a5c87cd2ba5" targetNamespace="http://schemas.microsoft.com/office/2006/metadata/properties" ma:root="true" ma:fieldsID="6da270224bc766609156d16e013f1845" ns3:_="">
    <xsd:import namespace="7221e88c-64ef-47d6-980e-8a5c87cd2b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21e88c-64ef-47d6-980e-8a5c87cd2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885BC4-2330-4683-B62F-849CACF913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21e88c-64ef-47d6-980e-8a5c87cd2b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8F95CD-FD8E-400C-82FB-0288BDE98E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516A1A-BF74-4E18-83F2-CB3DAD7BCF5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7221e88c-64ef-47d6-980e-8a5c87cd2b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3740</Words>
  <Application>Microsoft Office PowerPoint</Application>
  <PresentationFormat>와이드스크린</PresentationFormat>
  <Paragraphs>620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나눔스퀘어 ExtraBold</vt:lpstr>
      <vt:lpstr>새굴림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장현영</cp:lastModifiedBy>
  <cp:revision>32</cp:revision>
  <dcterms:created xsi:type="dcterms:W3CDTF">2020-09-07T02:34:06Z</dcterms:created>
  <dcterms:modified xsi:type="dcterms:W3CDTF">2022-01-27T21:52:59Z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0x0101005598B52A6D57BA4DA03C5D572B2446A7</vt:lpwstr>
  </property>
</Properties>
</file>